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67" r:id="rId5"/>
    <p:sldId id="268" r:id="rId6"/>
    <p:sldId id="269" r:id="rId7"/>
    <p:sldId id="270" r:id="rId8"/>
    <p:sldId id="271" r:id="rId9"/>
    <p:sldId id="272" r:id="rId10"/>
    <p:sldId id="273" r:id="rId11"/>
    <p:sldId id="274" r:id="rId12"/>
    <p:sldId id="27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18/01/2024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36124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18/01/2024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512310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18/01/2024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1350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18/01/2024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121834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CFA1F2-7A76-4B1F-A743-66A7DBFDD3C7}" type="datetimeFigureOut">
              <a:rPr lang="en-GB" smtClean="0"/>
              <a:t>18/01/2024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202182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8CFA1F2-7A76-4B1F-A743-66A7DBFDD3C7}" type="datetimeFigureOut">
              <a:rPr lang="en-GB" smtClean="0"/>
              <a:t>18/01/2024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210368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8CFA1F2-7A76-4B1F-A743-66A7DBFDD3C7}" type="datetimeFigureOut">
              <a:rPr lang="en-GB" smtClean="0"/>
              <a:t>18/01/2024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422843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8CFA1F2-7A76-4B1F-A743-66A7DBFDD3C7}" type="datetimeFigureOut">
              <a:rPr lang="en-GB" smtClean="0"/>
              <a:t>18/01/2024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61268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FA1F2-7A76-4B1F-A743-66A7DBFDD3C7}" type="datetimeFigureOut">
              <a:rPr lang="en-GB" smtClean="0"/>
              <a:t>18/01/2024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33729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CFA1F2-7A76-4B1F-A743-66A7DBFDD3C7}" type="datetimeFigureOut">
              <a:rPr lang="en-GB" smtClean="0"/>
              <a:t>18/01/2024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945037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CFA1F2-7A76-4B1F-A743-66A7DBFDD3C7}" type="datetimeFigureOut">
              <a:rPr lang="en-GB" smtClean="0"/>
              <a:t>18/01/2024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1776030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FA1F2-7A76-4B1F-A743-66A7DBFDD3C7}" type="datetimeFigureOut">
              <a:rPr lang="en-GB" smtClean="0"/>
              <a:t>18/01/2024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5C558-AACC-4D84-B837-4BAF2769CA38}" type="slidenum">
              <a:rPr lang="en-GB" smtClean="0"/>
              <a:t>‹#›</a:t>
            </a:fld>
            <a:endParaRPr lang="en-GB"/>
          </a:p>
        </p:txBody>
      </p:sp>
    </p:spTree>
    <p:extLst>
      <p:ext uri="{BB962C8B-B14F-4D97-AF65-F5344CB8AC3E}">
        <p14:creationId xmlns:p14="http://schemas.microsoft.com/office/powerpoint/2010/main" val="3298861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8.jpeg"/><Relationship Id="rId5" Type="http://schemas.openxmlformats.org/officeDocument/2006/relationships/image" Target="../media/image7.png"/><Relationship Id="rId10" Type="http://schemas.openxmlformats.org/officeDocument/2006/relationships/image" Target="../media/image17.jpeg"/><Relationship Id="rId4" Type="http://schemas.openxmlformats.org/officeDocument/2006/relationships/image" Target="../media/image6.png"/><Relationship Id="rId9" Type="http://schemas.openxmlformats.org/officeDocument/2006/relationships/hyperlink" Target="http://www.google.co.uk/url?sa=i&amp;rct=j&amp;q=handball%20goal&amp;source=images&amp;cd=&amp;cad=rja&amp;docid=RIJPdJVmsc4uXM&amp;tbnid=jX7smvZACIGeJM:&amp;ved=0CAUQjRw&amp;url=http://www.zazzle.com/goal%2Bkeeper%2Bstickers&amp;ei=X8owUvrXOIWqhQeCtoDwDw&amp;bvm=bv.52109249,d.ZG4&amp;psig=AFQjCNE2b7l32CfgqNt3v7vDc7hzT12IQQ&amp;ust=137901555883959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6- Lesson 1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0"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1"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3"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3" descr="http://tummax.com/wp-content/uploads/2015/05/w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179388" y="3273946"/>
            <a:ext cx="8785225" cy="3539430"/>
          </a:xfrm>
          <a:prstGeom prst="rect">
            <a:avLst/>
          </a:prstGeom>
          <a:noFill/>
          <a:ln w="9525">
            <a:solidFill>
              <a:schemeClr val="tx1"/>
            </a:solidFill>
            <a:miter lim="800000"/>
            <a:headEnd/>
            <a:tailEnd/>
          </a:ln>
        </p:spPr>
        <p:txBody>
          <a:bodyPr>
            <a:spAutoFit/>
          </a:bodyPr>
          <a:lstStyle/>
          <a:p>
            <a:pPr>
              <a:defRPr/>
            </a:pPr>
            <a:r>
              <a:rPr lang="en-GB" sz="1600" u="sng" dirty="0">
                <a:latin typeface="Tw Cen MT Condensed" panose="020B0606020104020203" pitchFamily="34" charset="0"/>
              </a:rPr>
              <a:t>1.Warm-up – </a:t>
            </a:r>
            <a:r>
              <a:rPr lang="en-GB" sz="1600" dirty="0">
                <a:latin typeface="Tw Cen MT Condensed" panose="020B0606020104020203" pitchFamily="34" charset="0"/>
              </a:rPr>
              <a:t>Pupils start jogging around the playing area avoiding each other &amp; listening, when the teacher calls out “French Potty!” children must freeze with their knee’s bent and their back straight! STRETCH, then repeat &amp; move to </a:t>
            </a:r>
            <a:r>
              <a:rPr lang="en-GB" sz="1600" u="sng" dirty="0">
                <a:latin typeface="Tw Cen MT Condensed" panose="020B0606020104020203" pitchFamily="34" charset="0"/>
              </a:rPr>
              <a:t>‘Getting familiar with the stick’ (see prev. lesson)</a:t>
            </a:r>
          </a:p>
          <a:p>
            <a:pPr>
              <a:defRPr/>
            </a:pPr>
            <a:endParaRPr lang="en-GB" altLang="en-US" sz="1600"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2. Dribbling Gates – </a:t>
            </a:r>
            <a:r>
              <a:rPr lang="en-GB" altLang="en-US" sz="1600" dirty="0">
                <a:latin typeface="Tw Cen MT Condensed" panose="020B0606020104020203" pitchFamily="34" charset="0"/>
              </a:rPr>
              <a:t>Lay out ‘gates’ using cones around your playing area. Use 3 colours to so, Red = Large space between cones. Blue = Medium space between cones. Yellow = Small space. Let the children practice dribbling through the gates, ensuring they keep the ball close to them.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 time limit, how many gates can you go through in 1 minute. Go! </a:t>
            </a:r>
            <a:r>
              <a:rPr lang="en-GB" altLang="en-US" sz="1600" b="1" i="1" u="sng" dirty="0">
                <a:latin typeface="Tw Cen MT Condensed" panose="020B0606020104020203" pitchFamily="34" charset="0"/>
              </a:rPr>
              <a:t>M/A can only use Yellow gates</a:t>
            </a:r>
          </a:p>
          <a:p>
            <a:pPr>
              <a:spcBef>
                <a:spcPct val="0"/>
              </a:spcBef>
            </a:pPr>
            <a:endParaRPr lang="en-GB" altLang="en-US" sz="1600" b="1" i="1"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3. Passing in pairs:</a:t>
            </a:r>
            <a:r>
              <a:rPr lang="en-GB" altLang="en-US" sz="1600" dirty="0">
                <a:latin typeface="Tw Cen MT Condensed" panose="020B0606020104020203" pitchFamily="34" charset="0"/>
              </a:rPr>
              <a:t> Pupils organised into pairs of similar ability (use Coloured bibs to make this easier, Blue must partner up with a blue </a:t>
            </a:r>
            <a:r>
              <a:rPr lang="en-GB" altLang="en-US" sz="1600" dirty="0" err="1">
                <a:latin typeface="Tw Cen MT Condensed" panose="020B0606020104020203" pitchFamily="34" charset="0"/>
              </a:rPr>
              <a:t>etc</a:t>
            </a:r>
            <a:r>
              <a:rPr lang="en-GB" altLang="en-US" sz="1600" dirty="0">
                <a:latin typeface="Tw Cen MT Condensed" panose="020B0606020104020203" pitchFamily="34" charset="0"/>
              </a:rPr>
              <a:t>). Pupils practice skill in isolation, opposite partner.  Control, pass, control, pass. </a:t>
            </a:r>
            <a:r>
              <a:rPr lang="en-GB" altLang="en-US" sz="1600" i="1" dirty="0">
                <a:latin typeface="Tw Cen MT Condensed" panose="020B0606020104020203" pitchFamily="34" charset="0"/>
              </a:rPr>
              <a:t> </a:t>
            </a:r>
            <a:r>
              <a:rPr lang="en-GB" altLang="en-US" sz="1600" b="1" i="1" u="sng" dirty="0">
                <a:latin typeface="Tw Cen MT Condensed" panose="020B0606020104020203" pitchFamily="34" charset="0"/>
              </a:rPr>
              <a:t>M/A pupils should practice the skill over a greater distance, w/ both feet. L/A Close together.</a:t>
            </a:r>
          </a:p>
          <a:p>
            <a:pPr>
              <a:spcBef>
                <a:spcPct val="0"/>
              </a:spcBef>
            </a:pPr>
            <a:endParaRPr lang="en-GB" altLang="en-US" sz="1600"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3. Passing gates (In pairs): </a:t>
            </a:r>
            <a:r>
              <a:rPr lang="en-GB" altLang="en-US" sz="1600" dirty="0">
                <a:latin typeface="Tw Cen MT Condensed" panose="020B0606020104020203" pitchFamily="34" charset="0"/>
              </a:rPr>
              <a:t>Spread pairs out around space. Pupils must try to pass the ball to their partner through a gate. Set a time limit and see how many gates they can complete. Each gate equals a point. </a:t>
            </a:r>
            <a:r>
              <a:rPr lang="en-GB" altLang="en-US" sz="1600" b="1" i="1" u="sng" dirty="0">
                <a:latin typeface="Tw Cen MT Condensed" panose="020B0606020104020203" pitchFamily="34" charset="0"/>
              </a:rPr>
              <a:t>M/A Use smaller gates. L/A Use larger gates</a:t>
            </a:r>
          </a:p>
          <a:p>
            <a:pPr>
              <a:spcBef>
                <a:spcPct val="0"/>
              </a:spcBef>
            </a:pPr>
            <a:r>
              <a:rPr lang="en-GB" altLang="en-US" sz="1600" b="1" i="1" u="sng" dirty="0">
                <a:latin typeface="Tw Cen MT Condensed" panose="020B0606020104020203" pitchFamily="34" charset="0"/>
              </a:rPr>
              <a:t> </a:t>
            </a:r>
            <a:r>
              <a:rPr lang="en-GB" altLang="en-US" sz="1600" dirty="0">
                <a:latin typeface="Tw Cen MT Condensed" panose="020B0606020104020203" pitchFamily="34" charset="0"/>
              </a:rPr>
              <a:t>Red = Large space between cones. Blue = Medium space between cones. Yellow = Small space.</a:t>
            </a:r>
            <a:endParaRPr lang="en-GB" altLang="en-US" sz="1600" b="1" i="1" u="sng" dirty="0">
              <a:latin typeface="Tw Cen MT Condensed" panose="020B0606020104020203" pitchFamily="34" charset="0"/>
            </a:endParaRPr>
          </a:p>
        </p:txBody>
      </p:sp>
      <p:sp>
        <p:nvSpPr>
          <p:cNvPr id="1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25" name="Subtitle 2"/>
          <p:cNvSpPr txBox="1">
            <a:spLocks/>
          </p:cNvSpPr>
          <p:nvPr/>
        </p:nvSpPr>
        <p:spPr bwMode="auto">
          <a:xfrm>
            <a:off x="179388" y="765175"/>
            <a:ext cx="3240087" cy="1152525"/>
          </a:xfrm>
          <a:prstGeom prst="rect">
            <a:avLst/>
          </a:prstGeom>
          <a:solidFill>
            <a:schemeClr val="tx2">
              <a:lumMod val="40000"/>
              <a:lumOff val="60000"/>
            </a:schemeClr>
          </a:solidFill>
          <a:ln w="9525">
            <a:solidFill>
              <a:schemeClr val="tx1"/>
            </a:solid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1 –  Develop pupil’s ability to pass the Hockey ball to teammates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2 –  Develop pupil’s ability to apply skill in a competitive environment </a:t>
            </a:r>
          </a:p>
        </p:txBody>
      </p:sp>
      <p:sp>
        <p:nvSpPr>
          <p:cNvPr id="26" name="Subtitle 2"/>
          <p:cNvSpPr txBox="1">
            <a:spLocks/>
          </p:cNvSpPr>
          <p:nvPr/>
        </p:nvSpPr>
        <p:spPr>
          <a:xfrm>
            <a:off x="3492500" y="765175"/>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can stop and pass the ball in isolation with consistency (4/5 times out of 5 at 5m distance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can stop and pass the ball in a conditioned game scenario with moderate consistency (2/3 times out of 5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pupils use teaching points to help others improve their technique?</a:t>
            </a:r>
          </a:p>
        </p:txBody>
      </p:sp>
      <p:pic>
        <p:nvPicPr>
          <p:cNvPr id="14"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13"/>
          <p:cNvSpPr txBox="1">
            <a:spLocks noChangeArrowheads="1"/>
          </p:cNvSpPr>
          <p:nvPr/>
        </p:nvSpPr>
        <p:spPr bwMode="auto">
          <a:xfrm>
            <a:off x="179388" y="2381979"/>
            <a:ext cx="8785225"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 </a:t>
            </a:r>
            <a:r>
              <a:rPr lang="en-GB" altLang="en-US" sz="1600" dirty="0">
                <a:latin typeface="Tw Cen MT Condensed" pitchFamily="34" charset="0"/>
              </a:rPr>
              <a:t> 4 (</a:t>
            </a:r>
            <a:r>
              <a:rPr lang="en-GB" altLang="en-US" sz="16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 </a:t>
            </a:r>
          </a:p>
        </p:txBody>
      </p:sp>
    </p:spTree>
    <p:extLst>
      <p:ext uri="{BB962C8B-B14F-4D97-AF65-F5344CB8AC3E}">
        <p14:creationId xmlns:p14="http://schemas.microsoft.com/office/powerpoint/2010/main" val="2868868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6- Lesson 5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p:cNvSpPr txBox="1">
            <a:spLocks noChangeArrowheads="1"/>
          </p:cNvSpPr>
          <p:nvPr/>
        </p:nvSpPr>
        <p:spPr bwMode="auto">
          <a:xfrm>
            <a:off x="179388" y="234888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‘Getting familiar with the stick’</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11" name="Frame 10"/>
          <p:cNvSpPr/>
          <p:nvPr/>
        </p:nvSpPr>
        <p:spPr>
          <a:xfrm>
            <a:off x="359445" y="2674640"/>
            <a:ext cx="3996531" cy="936104"/>
          </a:xfrm>
          <a:prstGeom prst="frame">
            <a:avLst>
              <a:gd name="adj1" fmla="val 538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solidFill>
                <a:schemeClr val="tx1"/>
              </a:solidFill>
              <a:latin typeface="Tw Cen MT Condensed" panose="020B0606020104020203" pitchFamily="34" charset="0"/>
            </a:endParaRPr>
          </a:p>
        </p:txBody>
      </p:sp>
      <p:sp>
        <p:nvSpPr>
          <p:cNvPr id="12" name="Multiply 11"/>
          <p:cNvSpPr/>
          <p:nvPr/>
        </p:nvSpPr>
        <p:spPr>
          <a:xfrm rot="5400000">
            <a:off x="5755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 name="Multiply 12"/>
          <p:cNvSpPr/>
          <p:nvPr/>
        </p:nvSpPr>
        <p:spPr>
          <a:xfrm rot="5400000">
            <a:off x="791493"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 name="Multiply 13"/>
          <p:cNvSpPr/>
          <p:nvPr/>
        </p:nvSpPr>
        <p:spPr>
          <a:xfrm rot="5400000">
            <a:off x="1583656"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 name="Multiply 14"/>
          <p:cNvSpPr/>
          <p:nvPr/>
        </p:nvSpPr>
        <p:spPr>
          <a:xfrm rot="5400000">
            <a:off x="3887912" y="3250604"/>
            <a:ext cx="215900" cy="217488"/>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 name="Multiply 15"/>
          <p:cNvSpPr/>
          <p:nvPr/>
        </p:nvSpPr>
        <p:spPr>
          <a:xfrm rot="5400000">
            <a:off x="3455318"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 name="Multiply 16"/>
          <p:cNvSpPr/>
          <p:nvPr/>
        </p:nvSpPr>
        <p:spPr>
          <a:xfrm rot="5400000">
            <a:off x="2015456" y="31069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Multiply 17"/>
          <p:cNvSpPr/>
          <p:nvPr/>
        </p:nvSpPr>
        <p:spPr>
          <a:xfrm rot="5400000">
            <a:off x="2879850" y="3034704"/>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9" name="Multiply 18"/>
          <p:cNvSpPr/>
          <p:nvPr/>
        </p:nvSpPr>
        <p:spPr>
          <a:xfrm rot="5400000">
            <a:off x="16423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Multiply 19"/>
          <p:cNvSpPr/>
          <p:nvPr/>
        </p:nvSpPr>
        <p:spPr>
          <a:xfrm rot="5400000">
            <a:off x="1079625" y="2890242"/>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1" name="Multiply 20"/>
          <p:cNvSpPr/>
          <p:nvPr/>
        </p:nvSpPr>
        <p:spPr>
          <a:xfrm rot="5400000">
            <a:off x="2736181"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Multiply 21"/>
          <p:cNvSpPr/>
          <p:nvPr/>
        </p:nvSpPr>
        <p:spPr>
          <a:xfrm rot="5400000">
            <a:off x="2304381"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TextBox 8"/>
          <p:cNvSpPr txBox="1">
            <a:spLocks noChangeArrowheads="1"/>
          </p:cNvSpPr>
          <p:nvPr/>
        </p:nvSpPr>
        <p:spPr bwMode="auto">
          <a:xfrm>
            <a:off x="17938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Stopping the ball:</a:t>
            </a:r>
          </a:p>
          <a:p>
            <a:pPr eaLnBrk="1" hangingPunct="1">
              <a:spcBef>
                <a:spcPct val="0"/>
              </a:spcBef>
            </a:pPr>
            <a:r>
              <a:rPr lang="en-GB" altLang="en-US" sz="1600">
                <a:latin typeface="Tw Cen MT Condensed" panose="020B0606020104020203" pitchFamily="34" charset="0"/>
              </a:rPr>
              <a:t>Bend knees to get close</a:t>
            </a:r>
          </a:p>
          <a:p>
            <a:pPr eaLnBrk="1" hangingPunct="1">
              <a:spcBef>
                <a:spcPct val="0"/>
              </a:spcBef>
            </a:pPr>
            <a:r>
              <a:rPr lang="en-GB" altLang="en-US" sz="1600">
                <a:latin typeface="Tw Cen MT Condensed" panose="020B0606020104020203" pitchFamily="34" charset="0"/>
              </a:rPr>
              <a:t> to the floor</a:t>
            </a:r>
          </a:p>
          <a:p>
            <a:pPr eaLnBrk="1" hangingPunct="1">
              <a:spcBef>
                <a:spcPct val="0"/>
              </a:spcBef>
            </a:pPr>
            <a:r>
              <a:rPr lang="en-GB" altLang="en-US" sz="1600">
                <a:latin typeface="Tw Cen MT Condensed" panose="020B0606020104020203" pitchFamily="34" charset="0"/>
              </a:rPr>
              <a:t>Place stick parallel to floor</a:t>
            </a:r>
          </a:p>
          <a:p>
            <a:pPr eaLnBrk="1" hangingPunct="1">
              <a:spcBef>
                <a:spcPct val="0"/>
              </a:spcBef>
            </a:pPr>
            <a:r>
              <a:rPr lang="en-GB" altLang="en-US" sz="1600">
                <a:latin typeface="Tw Cen MT Condensed" panose="020B0606020104020203" pitchFamily="34" charset="0"/>
              </a:rPr>
              <a:t>Use largest part of the stick</a:t>
            </a:r>
          </a:p>
          <a:p>
            <a:pPr eaLnBrk="1" hangingPunct="1">
              <a:spcBef>
                <a:spcPct val="0"/>
              </a:spcBef>
            </a:pPr>
            <a:r>
              <a:rPr lang="en-GB" altLang="en-US" sz="1600">
                <a:latin typeface="Tw Cen MT Condensed" panose="020B0606020104020203" pitchFamily="34" charset="0"/>
              </a:rPr>
              <a:t>Allow the ball to hit the stick, soft grip</a:t>
            </a:r>
          </a:p>
        </p:txBody>
      </p:sp>
      <p:pic>
        <p:nvPicPr>
          <p:cNvPr id="24" name="Picture 66"/>
          <p:cNvPicPr>
            <a:picLocks noChangeAspect="1" noChangeArrowheads="1"/>
          </p:cNvPicPr>
          <p:nvPr/>
        </p:nvPicPr>
        <p:blipFill>
          <a:blip r:embed="rId4" cstate="print">
            <a:extLst>
              <a:ext uri="{28A0092B-C50C-407E-A947-70E740481C1C}">
                <a14:useLocalDpi xmlns:a14="http://schemas.microsoft.com/office/drawing/2010/main" val="0"/>
              </a:ext>
            </a:extLst>
          </a:blip>
          <a:srcRect l="4596" t="50000" r="41608" b="19717"/>
          <a:stretch>
            <a:fillRect/>
          </a:stretch>
        </p:blipFill>
        <p:spPr bwMode="auto">
          <a:xfrm>
            <a:off x="2267744" y="1124670"/>
            <a:ext cx="2151063" cy="792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63"/>
          <p:cNvSpPr txBox="1">
            <a:spLocks noChangeArrowheads="1"/>
          </p:cNvSpPr>
          <p:nvPr/>
        </p:nvSpPr>
        <p:spPr bwMode="auto">
          <a:xfrm>
            <a:off x="4572000" y="765175"/>
            <a:ext cx="4392737"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Push Passing:</a:t>
            </a:r>
            <a:endParaRPr lang="en-GB" altLang="en-US" sz="1600" dirty="0">
              <a:latin typeface="Tw Cen MT Condensed" panose="020B0606020104020203" pitchFamily="34" charset="0"/>
            </a:endParaRPr>
          </a:p>
          <a:p>
            <a:pPr eaLnBrk="1" hangingPunct="1">
              <a:spcBef>
                <a:spcPct val="0"/>
              </a:spcBef>
            </a:pPr>
            <a:r>
              <a:rPr lang="en-GB" altLang="en-US" sz="1600" dirty="0">
                <a:latin typeface="Tw Cen MT Condensed" panose="020B0606020104020203" pitchFamily="34" charset="0"/>
              </a:rPr>
              <a:t>Keep flat side of stick in contact</a:t>
            </a:r>
          </a:p>
          <a:p>
            <a:pPr eaLnBrk="1" hangingPunct="1">
              <a:spcBef>
                <a:spcPct val="0"/>
              </a:spcBef>
              <a:buFontTx/>
              <a:buNone/>
            </a:pPr>
            <a:r>
              <a:rPr lang="en-GB" altLang="en-US" sz="1600" dirty="0">
                <a:latin typeface="Tw Cen MT Condensed" panose="020B0606020104020203" pitchFamily="34" charset="0"/>
              </a:rPr>
              <a:t>with the ball</a:t>
            </a:r>
          </a:p>
          <a:p>
            <a:pPr eaLnBrk="1" hangingPunct="1">
              <a:spcBef>
                <a:spcPct val="0"/>
              </a:spcBef>
            </a:pPr>
            <a:r>
              <a:rPr lang="en-GB" altLang="en-US" sz="1600" dirty="0">
                <a:latin typeface="Tw Cen MT Condensed" panose="020B0606020104020203" pitchFamily="34" charset="0"/>
              </a:rPr>
              <a:t>Drag ball from outside of right</a:t>
            </a:r>
          </a:p>
          <a:p>
            <a:pPr eaLnBrk="1" hangingPunct="1">
              <a:spcBef>
                <a:spcPct val="0"/>
              </a:spcBef>
              <a:buFontTx/>
              <a:buNone/>
            </a:pPr>
            <a:r>
              <a:rPr lang="en-GB" altLang="en-US" sz="1600" dirty="0">
                <a:latin typeface="Tw Cen MT Condensed" panose="020B0606020104020203" pitchFamily="34" charset="0"/>
              </a:rPr>
              <a:t>foot until level with left foot</a:t>
            </a:r>
          </a:p>
          <a:p>
            <a:pPr eaLnBrk="1" hangingPunct="1">
              <a:spcBef>
                <a:spcPct val="0"/>
              </a:spcBef>
            </a:pPr>
            <a:r>
              <a:rPr lang="en-GB" altLang="en-US" sz="1600" dirty="0">
                <a:latin typeface="Tw Cen MT Condensed" panose="020B0606020104020203" pitchFamily="34" charset="0"/>
              </a:rPr>
              <a:t>Push ball softly to target</a:t>
            </a:r>
          </a:p>
        </p:txBody>
      </p:sp>
      <p:pic>
        <p:nvPicPr>
          <p:cNvPr id="26" name="Picture 61"/>
          <p:cNvPicPr>
            <a:picLocks noChangeAspect="1" noChangeArrowheads="1"/>
          </p:cNvPicPr>
          <p:nvPr/>
        </p:nvPicPr>
        <p:blipFill>
          <a:blip r:embed="rId5">
            <a:extLst>
              <a:ext uri="{28A0092B-C50C-407E-A947-70E740481C1C}">
                <a14:useLocalDpi xmlns:a14="http://schemas.microsoft.com/office/drawing/2010/main" val="0"/>
              </a:ext>
            </a:extLst>
          </a:blip>
          <a:srcRect l="5057" t="33777" r="45045" b="32697"/>
          <a:stretch>
            <a:fillRect/>
          </a:stretch>
        </p:blipFill>
        <p:spPr bwMode="auto">
          <a:xfrm>
            <a:off x="6948264" y="800819"/>
            <a:ext cx="1512168" cy="6641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62"/>
          <p:cNvPicPr>
            <a:picLocks noChangeAspect="1" noChangeArrowheads="1"/>
          </p:cNvPicPr>
          <p:nvPr/>
        </p:nvPicPr>
        <p:blipFill>
          <a:blip r:embed="rId6">
            <a:extLst>
              <a:ext uri="{28A0092B-C50C-407E-A947-70E740481C1C}">
                <a14:useLocalDpi xmlns:a14="http://schemas.microsoft.com/office/drawing/2010/main" val="0"/>
              </a:ext>
            </a:extLst>
          </a:blip>
          <a:srcRect l="1866" t="32697" r="42213" b="22961"/>
          <a:stretch>
            <a:fillRect/>
          </a:stretch>
        </p:blipFill>
        <p:spPr bwMode="auto">
          <a:xfrm>
            <a:off x="7020272" y="1540177"/>
            <a:ext cx="1417464" cy="7366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 name="TextBox 8"/>
          <p:cNvSpPr txBox="1">
            <a:spLocks noChangeArrowheads="1"/>
          </p:cNvSpPr>
          <p:nvPr/>
        </p:nvSpPr>
        <p:spPr bwMode="auto">
          <a:xfrm>
            <a:off x="4572124" y="2348880"/>
            <a:ext cx="4393059"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‘4 Square’</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47" name="TextBox 46"/>
          <p:cNvSpPr txBox="1">
            <a:spLocks noChangeArrowheads="1"/>
          </p:cNvSpPr>
          <p:nvPr/>
        </p:nvSpPr>
        <p:spPr bwMode="auto">
          <a:xfrm>
            <a:off x="179512" y="3717032"/>
            <a:ext cx="8785101"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Battleships!</a:t>
            </a:r>
          </a:p>
          <a:p>
            <a:pPr eaLnBrk="1" hangingPunct="1">
              <a:spcBef>
                <a:spcPct val="0"/>
              </a:spcBef>
              <a:buFontTx/>
              <a:buNone/>
            </a:pPr>
            <a:r>
              <a:rPr lang="en-GB" altLang="en-US" sz="1600" dirty="0">
                <a:latin typeface="Tw Cen MT Condensed" pitchFamily="34" charset="0"/>
              </a:rPr>
              <a:t>The first child to sink all</a:t>
            </a:r>
          </a:p>
          <a:p>
            <a:pPr eaLnBrk="1" hangingPunct="1">
              <a:spcBef>
                <a:spcPct val="0"/>
              </a:spcBef>
              <a:buFontTx/>
              <a:buNone/>
            </a:pPr>
            <a:r>
              <a:rPr lang="en-GB" altLang="en-US" sz="1600" dirty="0">
                <a:latin typeface="Tw Cen MT Condensed" pitchFamily="34" charset="0"/>
              </a:rPr>
              <a:t>4 ships wins!</a:t>
            </a:r>
          </a:p>
          <a:p>
            <a:pPr eaLnBrk="1" hangingPunct="1">
              <a:spcBef>
                <a:spcPct val="0"/>
              </a:spcBef>
              <a:buFontTx/>
              <a:buNone/>
            </a:pPr>
            <a:r>
              <a:rPr lang="en-GB" altLang="en-US" sz="1600" dirty="0">
                <a:latin typeface="Tw Cen MT Condensed" pitchFamily="34" charset="0"/>
              </a:rPr>
              <a:t>To sink a ship a child needs to pass a ball at a cone successfully.</a:t>
            </a:r>
            <a:endParaRPr lang="en-GB" altLang="en-US" sz="1600" b="1" i="1" u="sng" dirty="0">
              <a:latin typeface="Tw Cen MT Condensed" pitchFamily="34" charset="0"/>
            </a:endParaRPr>
          </a:p>
          <a:p>
            <a:pPr eaLnBrk="1" hangingPunct="1">
              <a:spcBef>
                <a:spcPct val="0"/>
              </a:spcBef>
              <a:buFontTx/>
              <a:buNone/>
            </a:pPr>
            <a:r>
              <a:rPr lang="en-GB" altLang="en-US" sz="1600" b="1" i="1" u="sng" dirty="0">
                <a:latin typeface="Tw Cen MT Condensed" pitchFamily="34" charset="0"/>
              </a:rPr>
              <a:t>M/A to take aim from further away, L/A to move closer</a:t>
            </a:r>
          </a:p>
        </p:txBody>
      </p:sp>
      <p:sp>
        <p:nvSpPr>
          <p:cNvPr id="48" name="Oval 47"/>
          <p:cNvSpPr/>
          <p:nvPr/>
        </p:nvSpPr>
        <p:spPr>
          <a:xfrm>
            <a:off x="7127190" y="4783921"/>
            <a:ext cx="216024"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Isosceles Triangle 48"/>
          <p:cNvSpPr/>
          <p:nvPr/>
        </p:nvSpPr>
        <p:spPr>
          <a:xfrm>
            <a:off x="6228184" y="3933056"/>
            <a:ext cx="250934" cy="28803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Isosceles Triangle 49"/>
          <p:cNvSpPr/>
          <p:nvPr/>
        </p:nvSpPr>
        <p:spPr>
          <a:xfrm>
            <a:off x="6839158" y="3933056"/>
            <a:ext cx="250934" cy="288032"/>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Isosceles Triangle 50"/>
          <p:cNvSpPr/>
          <p:nvPr/>
        </p:nvSpPr>
        <p:spPr>
          <a:xfrm>
            <a:off x="7487230" y="3933056"/>
            <a:ext cx="250934" cy="288032"/>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Isosceles Triangle 51"/>
          <p:cNvSpPr/>
          <p:nvPr/>
        </p:nvSpPr>
        <p:spPr>
          <a:xfrm>
            <a:off x="8100392" y="3933056"/>
            <a:ext cx="250934" cy="288032"/>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097" t="46393" r="59247" b="29620"/>
          <a:stretch/>
        </p:blipFill>
        <p:spPr bwMode="auto">
          <a:xfrm>
            <a:off x="8023955" y="4509120"/>
            <a:ext cx="471134" cy="4337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4" name="Multiply 53"/>
          <p:cNvSpPr/>
          <p:nvPr/>
        </p:nvSpPr>
        <p:spPr>
          <a:xfrm>
            <a:off x="6964625" y="479715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5" name="Multiply 54"/>
          <p:cNvSpPr/>
          <p:nvPr/>
        </p:nvSpPr>
        <p:spPr>
          <a:xfrm>
            <a:off x="5580112" y="479715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56" name="Picture 4" descr="Image result for hockey ball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280" y="4611110"/>
            <a:ext cx="244819" cy="244819"/>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1603" y="2420888"/>
            <a:ext cx="2610837" cy="1235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TextBox 57"/>
          <p:cNvSpPr txBox="1">
            <a:spLocks noChangeArrowheads="1"/>
          </p:cNvSpPr>
          <p:nvPr/>
        </p:nvSpPr>
        <p:spPr bwMode="auto">
          <a:xfrm>
            <a:off x="179512" y="5157192"/>
            <a:ext cx="8785101"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Open &amp; Fire!</a:t>
            </a:r>
          </a:p>
          <a:p>
            <a:pPr marL="0" indent="0" eaLnBrk="1" hangingPunct="1">
              <a:spcBef>
                <a:spcPct val="0"/>
              </a:spcBef>
              <a:buNone/>
            </a:pPr>
            <a:r>
              <a:rPr lang="en-GB" sz="1600" dirty="0">
                <a:latin typeface="Tw Cen MT Condensed" panose="020B0606020104020203" pitchFamily="34" charset="0"/>
              </a:rPr>
              <a:t>One player takes the role of the feeder, they pass the ball to</a:t>
            </a:r>
          </a:p>
          <a:p>
            <a:pPr marL="0" indent="0" eaLnBrk="1" hangingPunct="1">
              <a:spcBef>
                <a:spcPct val="0"/>
              </a:spcBef>
              <a:buNone/>
            </a:pPr>
            <a:r>
              <a:rPr lang="en-GB" sz="1600" dirty="0">
                <a:latin typeface="Tw Cen MT Condensed" panose="020B0606020104020203" pitchFamily="34" charset="0"/>
              </a:rPr>
              <a:t>the other player who controls the ball, dribbles around the cones</a:t>
            </a:r>
          </a:p>
          <a:p>
            <a:pPr marL="0" indent="0" eaLnBrk="1" hangingPunct="1">
              <a:spcBef>
                <a:spcPct val="0"/>
              </a:spcBef>
              <a:buNone/>
            </a:pPr>
            <a:r>
              <a:rPr lang="en-GB" sz="1600" dirty="0">
                <a:latin typeface="Tw Cen MT Condensed" panose="020B0606020104020203" pitchFamily="34" charset="0"/>
              </a:rPr>
              <a:t>and then shoots at the targets! Let the shooters have ¾ shots</a:t>
            </a:r>
          </a:p>
          <a:p>
            <a:pPr marL="0" indent="0" eaLnBrk="1" hangingPunct="1">
              <a:spcBef>
                <a:spcPct val="0"/>
              </a:spcBef>
              <a:buNone/>
            </a:pPr>
            <a:r>
              <a:rPr lang="en-GB" sz="1600" dirty="0">
                <a:latin typeface="Tw Cen MT Condensed" panose="020B0606020104020203" pitchFamily="34" charset="0"/>
              </a:rPr>
              <a:t>before asking them to swap roles. </a:t>
            </a:r>
          </a:p>
          <a:p>
            <a:pPr marL="0" indent="0" eaLnBrk="1" hangingPunct="1">
              <a:spcBef>
                <a:spcPct val="0"/>
              </a:spcBef>
              <a:buNone/>
            </a:pPr>
            <a:r>
              <a:rPr lang="en-GB" sz="1600" b="1" i="1" u="sng" dirty="0">
                <a:latin typeface="Tw Cen MT Condensed" panose="020B0606020104020203" pitchFamily="34" charset="0"/>
              </a:rPr>
              <a:t>Ask your M/A to  shoot from further away!</a:t>
            </a:r>
            <a:r>
              <a:rPr lang="en-GB" sz="1600" dirty="0">
                <a:latin typeface="Tw Cen MT Condensed" panose="020B0606020104020203" pitchFamily="34" charset="0"/>
              </a:rPr>
              <a:t> </a:t>
            </a:r>
            <a:endParaRPr lang="en-GB" sz="1600" u="sng" dirty="0">
              <a:latin typeface="Tw Cen MT Condensed" panose="020B0606020104020203" pitchFamily="34" charset="0"/>
            </a:endParaRPr>
          </a:p>
        </p:txBody>
      </p:sp>
      <p:pic>
        <p:nvPicPr>
          <p:cNvPr id="1433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6096" y="5229200"/>
            <a:ext cx="1804789" cy="26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Multiply 59"/>
          <p:cNvSpPr/>
          <p:nvPr/>
        </p:nvSpPr>
        <p:spPr>
          <a:xfrm>
            <a:off x="4788024" y="630932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14337" name="Straight Arrow Connector 14336"/>
          <p:cNvCxnSpPr/>
          <p:nvPr/>
        </p:nvCxnSpPr>
        <p:spPr>
          <a:xfrm>
            <a:off x="5005511" y="6426286"/>
            <a:ext cx="1150665" cy="1169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Multiply 62"/>
          <p:cNvSpPr/>
          <p:nvPr/>
        </p:nvSpPr>
        <p:spPr>
          <a:xfrm>
            <a:off x="6228184" y="6435427"/>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4341" name="Oval 14340"/>
          <p:cNvSpPr/>
          <p:nvPr/>
        </p:nvSpPr>
        <p:spPr>
          <a:xfrm>
            <a:off x="6084168" y="6327229"/>
            <a:ext cx="144016" cy="12610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6236568" y="6309320"/>
            <a:ext cx="144016" cy="12610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6388968" y="6264175"/>
            <a:ext cx="144016" cy="12610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42" name="Oval 14341"/>
          <p:cNvSpPr/>
          <p:nvPr/>
        </p:nvSpPr>
        <p:spPr>
          <a:xfrm>
            <a:off x="6388968" y="5942022"/>
            <a:ext cx="90150" cy="7926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6570082" y="5942022"/>
            <a:ext cx="90150" cy="7926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6786106" y="5949280"/>
            <a:ext cx="90150" cy="7926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43" name="TextBox 14342"/>
          <p:cNvSpPr txBox="1"/>
          <p:nvPr/>
        </p:nvSpPr>
        <p:spPr>
          <a:xfrm>
            <a:off x="7669774" y="5589240"/>
            <a:ext cx="1150698" cy="307777"/>
          </a:xfrm>
          <a:prstGeom prst="rect">
            <a:avLst/>
          </a:prstGeom>
          <a:noFill/>
        </p:spPr>
        <p:txBody>
          <a:bodyPr wrap="square" rtlCol="0">
            <a:spAutoFit/>
          </a:bodyPr>
          <a:lstStyle/>
          <a:p>
            <a:r>
              <a:rPr lang="en-GB" sz="1400" dirty="0">
                <a:latin typeface="Tw Cen MT Condensed" panose="020B0606020104020203" pitchFamily="34" charset="0"/>
              </a:rPr>
              <a:t>Shoot before here</a:t>
            </a:r>
          </a:p>
        </p:txBody>
      </p:sp>
      <p:cxnSp>
        <p:nvCxnSpPr>
          <p:cNvPr id="14345" name="Straight Arrow Connector 14344"/>
          <p:cNvCxnSpPr>
            <a:stCxn id="14343" idx="1"/>
          </p:cNvCxnSpPr>
          <p:nvPr/>
        </p:nvCxnSpPr>
        <p:spPr>
          <a:xfrm flipH="1">
            <a:off x="6964625" y="5743129"/>
            <a:ext cx="705149" cy="1988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7668344" y="6309320"/>
            <a:ext cx="1150698" cy="307777"/>
          </a:xfrm>
          <a:prstGeom prst="rect">
            <a:avLst/>
          </a:prstGeom>
          <a:noFill/>
        </p:spPr>
        <p:txBody>
          <a:bodyPr wrap="square" rtlCol="0">
            <a:spAutoFit/>
          </a:bodyPr>
          <a:lstStyle/>
          <a:p>
            <a:r>
              <a:rPr lang="en-GB" sz="1400" dirty="0">
                <a:latin typeface="Tw Cen MT Condensed" panose="020B0606020104020203" pitchFamily="34" charset="0"/>
              </a:rPr>
              <a:t>Obstacle cones</a:t>
            </a:r>
          </a:p>
        </p:txBody>
      </p:sp>
      <p:cxnSp>
        <p:nvCxnSpPr>
          <p:cNvPr id="76" name="Straight Arrow Connector 75"/>
          <p:cNvCxnSpPr/>
          <p:nvPr/>
        </p:nvCxnSpPr>
        <p:spPr>
          <a:xfrm flipH="1" flipV="1">
            <a:off x="6660233" y="6292189"/>
            <a:ext cx="952464" cy="1611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642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6- Lesson 6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8"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9"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0"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3" descr="http://tummax.com/wp-content/uploads/2015/05/w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179388" y="3171740"/>
            <a:ext cx="8785225" cy="3554819"/>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“French Potty!” children must freeze with their knee’s bent and their back straight! STRETCH, then repeat &amp; move to </a:t>
            </a:r>
            <a:r>
              <a:rPr lang="en-GB" sz="1500" u="sng" dirty="0">
                <a:latin typeface="Tw Cen MT Condensed" panose="020B0606020104020203" pitchFamily="34" charset="0"/>
              </a:rPr>
              <a:t>‘Getting familiar with the stick’ (see prev. lesson)</a:t>
            </a:r>
            <a:endParaRPr lang="en-GB" altLang="en-US" sz="1500" u="sng" dirty="0">
              <a:latin typeface="Tw Cen MT Condensed" panose="020B0606020104020203" pitchFamily="34" charset="0"/>
            </a:endParaRPr>
          </a:p>
          <a:p>
            <a:pPr>
              <a:defRPr/>
            </a:pPr>
            <a:r>
              <a:rPr lang="en-GB" altLang="en-US" sz="1500" u="sng" dirty="0">
                <a:latin typeface="Tw Cen MT Condensed" panose="020B0606020104020203" pitchFamily="34" charset="0"/>
              </a:rPr>
              <a:t>2. Battleships (Passing Accuracy) - </a:t>
            </a:r>
            <a:r>
              <a:rPr lang="en-GB" sz="1500" u="sng" dirty="0">
                <a:latin typeface="Tw Cen MT Condensed" panose="020B0606020104020203" pitchFamily="34" charset="0"/>
              </a:rPr>
              <a:t>4. Battleships! – </a:t>
            </a:r>
            <a:r>
              <a:rPr lang="en-GB" sz="1500" dirty="0">
                <a:latin typeface="Tw Cen MT Condensed" panose="020B0606020104020203" pitchFamily="34" charset="0"/>
              </a:rPr>
              <a:t>For battleships the children will work in pairs. They will need 5 cones for each working group, one to mark out the passing mark, this the where the ball must be placed. The other 4 create targets (or ‘ships’). Each child has 4 lives, ‘child number 1’ must announce which colour they are aiming at. If they hit that colour with their pass, they sink the ship! It is then ‘child number 2’s’ turn to try and sink a ship. The child that sinks all 4 ships first wins! </a:t>
            </a:r>
            <a:r>
              <a:rPr lang="en-GB" sz="1500" b="1" i="1" u="sng" dirty="0">
                <a:latin typeface="Tw Cen MT Condensed" panose="020B0606020104020203" pitchFamily="34" charset="0"/>
              </a:rPr>
              <a:t>L/A take aim from closer together, replace cones with larger targets if you need to. M/A take aim from further away!</a:t>
            </a:r>
          </a:p>
          <a:p>
            <a:pPr>
              <a:defRPr/>
            </a:pPr>
            <a:endParaRPr lang="en-GB" sz="1500" b="1" i="1" u="sng" dirty="0">
              <a:latin typeface="Tw Cen MT Condensed" panose="020B0606020104020203" pitchFamily="34" charset="0"/>
            </a:endParaRPr>
          </a:p>
          <a:p>
            <a:pPr>
              <a:defRPr/>
            </a:pPr>
            <a:r>
              <a:rPr lang="en-GB" sz="1500" u="sng" dirty="0">
                <a:latin typeface="Tw Cen MT Condensed" panose="020B0606020104020203" pitchFamily="34" charset="0"/>
              </a:rPr>
              <a:t>3. Open &amp; Fire! – </a:t>
            </a:r>
            <a:r>
              <a:rPr lang="en-GB" sz="1500" dirty="0">
                <a:latin typeface="Tw Cen MT Condensed" panose="020B0606020104020203" pitchFamily="34" charset="0"/>
              </a:rPr>
              <a:t>Using the same equipment and organisation as battleships, modify the activity so it becomes ‘Open &amp; Fire’!</a:t>
            </a:r>
          </a:p>
          <a:p>
            <a:pPr>
              <a:defRPr/>
            </a:pPr>
            <a:r>
              <a:rPr lang="en-GB" sz="1500" dirty="0">
                <a:latin typeface="Tw Cen MT Condensed" panose="020B0606020104020203" pitchFamily="34" charset="0"/>
              </a:rPr>
              <a:t>This time one player takes the role of the feeder, they pass the ball to the other player who controls the ball, dribbles around the cones and then shoots at the targets! Let the shooters have ¾ shots before asking them to swap roles. </a:t>
            </a:r>
            <a:r>
              <a:rPr lang="en-GB" sz="1500" b="1" i="1" u="sng" dirty="0">
                <a:latin typeface="Tw Cen MT Condensed" panose="020B0606020104020203" pitchFamily="34" charset="0"/>
              </a:rPr>
              <a:t>Ask your M/A to  shoot from further away!</a:t>
            </a:r>
            <a:r>
              <a:rPr lang="en-GB" sz="1500" dirty="0">
                <a:latin typeface="Tw Cen MT Condensed" panose="020B0606020104020203" pitchFamily="34" charset="0"/>
              </a:rPr>
              <a:t> </a:t>
            </a:r>
          </a:p>
          <a:p>
            <a:pPr>
              <a:defRPr/>
            </a:pPr>
            <a:endParaRPr lang="en-GB" sz="1500" dirty="0">
              <a:latin typeface="Tw Cen MT Condensed" panose="020B0606020104020203" pitchFamily="34" charset="0"/>
            </a:endParaRPr>
          </a:p>
          <a:p>
            <a:pPr>
              <a:defRPr/>
            </a:pPr>
            <a:r>
              <a:rPr lang="en-GB" sz="1500" u="sng" dirty="0">
                <a:latin typeface="Tw Cen MT Condensed" panose="020B0606020104020203" pitchFamily="34" charset="0"/>
              </a:rPr>
              <a:t>4. Conditioned Games - </a:t>
            </a:r>
            <a:r>
              <a:rPr lang="en-GB" sz="1500" dirty="0">
                <a:latin typeface="Tw Cen MT Condensed" panose="020B0606020104020203" pitchFamily="34" charset="0"/>
              </a:rPr>
              <a:t> Ensure all of the children are wearing shin pads and everyone is aware of the stick height rule (Not above the hip!).</a:t>
            </a:r>
          </a:p>
          <a:p>
            <a:pPr>
              <a:defRPr/>
            </a:pPr>
            <a:endParaRPr lang="en-GB" sz="1500" u="sng" dirty="0">
              <a:latin typeface="Tw Cen MT Condensed" panose="020B0606020104020203" pitchFamily="34" charset="0"/>
            </a:endParaRPr>
          </a:p>
          <a:p>
            <a:pPr>
              <a:defRPr/>
            </a:pPr>
            <a:r>
              <a:rPr lang="en-GB" sz="1500" b="1" i="1" u="sng" dirty="0">
                <a:latin typeface="Tw Cen MT Condensed" panose="020B0606020104020203" pitchFamily="34" charset="0"/>
              </a:rPr>
              <a:t>M/A play against M/A on one pitch, L/A play against L/A on another. Enjoy!</a:t>
            </a:r>
          </a:p>
        </p:txBody>
      </p:sp>
      <p:sp>
        <p:nvSpPr>
          <p:cNvPr id="13"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6" name="Subtitle 2"/>
          <p:cNvSpPr txBox="1">
            <a:spLocks/>
          </p:cNvSpPr>
          <p:nvPr/>
        </p:nvSpPr>
        <p:spPr bwMode="auto">
          <a:xfrm>
            <a:off x="179388" y="765175"/>
            <a:ext cx="3240087" cy="1152525"/>
          </a:xfrm>
          <a:prstGeom prst="rect">
            <a:avLst/>
          </a:prstGeom>
          <a:solidFill>
            <a:schemeClr val="tx2">
              <a:lumMod val="40000"/>
              <a:lumOff val="60000"/>
            </a:schemeClr>
          </a:solidFill>
          <a:ln w="9525">
            <a:solidFill>
              <a:schemeClr val="tx1"/>
            </a:solid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1 –  Develop pupil’s ability to pass the Hockey ball to teammates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2 –  Develop pupil’s ability to apply skill in a competitive environment </a:t>
            </a:r>
          </a:p>
        </p:txBody>
      </p:sp>
      <p:sp>
        <p:nvSpPr>
          <p:cNvPr id="17" name="Subtitle 2"/>
          <p:cNvSpPr txBox="1">
            <a:spLocks/>
          </p:cNvSpPr>
          <p:nvPr/>
        </p:nvSpPr>
        <p:spPr>
          <a:xfrm>
            <a:off x="3492500" y="765175"/>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can stop and pass the ball in isolation with consistency (4/5 times out of 5 at 5m distance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can stop and pass the ball in a conditioned game scenario with moderate consistency (2/3 times out of 5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pupils use teaching points to help others improve their technique?</a:t>
            </a:r>
          </a:p>
        </p:txBody>
      </p:sp>
      <p:pic>
        <p:nvPicPr>
          <p:cNvPr id="18"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3"/>
          <p:cNvSpPr txBox="1">
            <a:spLocks noChangeArrowheads="1"/>
          </p:cNvSpPr>
          <p:nvPr/>
        </p:nvSpPr>
        <p:spPr bwMode="auto">
          <a:xfrm>
            <a:off x="179388" y="2332757"/>
            <a:ext cx="8785225"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 </a:t>
            </a:r>
            <a:r>
              <a:rPr lang="en-GB" altLang="en-US" sz="1600" dirty="0">
                <a:latin typeface="Tw Cen MT Condensed" pitchFamily="34" charset="0"/>
              </a:rPr>
              <a:t> 4 (</a:t>
            </a:r>
            <a:r>
              <a:rPr lang="en-GB" altLang="en-US" sz="16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 </a:t>
            </a:r>
          </a:p>
        </p:txBody>
      </p:sp>
    </p:spTree>
    <p:extLst>
      <p:ext uri="{BB962C8B-B14F-4D97-AF65-F5344CB8AC3E}">
        <p14:creationId xmlns:p14="http://schemas.microsoft.com/office/powerpoint/2010/main" val="1882409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6- </a:t>
            </a:r>
            <a:r>
              <a:rPr lang="en-GB" sz="2400">
                <a:latin typeface="Tw Cen MT Condensed Extra Bold" panose="020B0803020202020204" pitchFamily="34" charset="0"/>
                <a:ea typeface="+mj-ea"/>
                <a:cs typeface="+mj-cs"/>
              </a:rPr>
              <a:t>Lesson </a:t>
            </a:r>
            <a:r>
              <a:rPr lang="en-GB" sz="2400" dirty="0">
                <a:latin typeface="Tw Cen MT Condensed Extra Bold" panose="020B0803020202020204" pitchFamily="34" charset="0"/>
                <a:ea typeface="+mj-ea"/>
                <a:cs typeface="+mj-cs"/>
              </a:rPr>
              <a:t>6</a:t>
            </a:r>
            <a:r>
              <a:rPr lang="en-GB" sz="2400">
                <a:latin typeface="Tw Cen MT Condensed Extra Bold" panose="020B0803020202020204" pitchFamily="34" charset="0"/>
                <a:ea typeface="+mj-ea"/>
                <a:cs typeface="+mj-cs"/>
              </a:rPr>
              <a:t>  </a:t>
            </a:r>
            <a:endParaRPr lang="en-GB" sz="2400" dirty="0">
              <a:latin typeface="Tw Cen MT Condensed Extra Bold" panose="020B0803020202020204" pitchFamily="34" charset="0"/>
              <a:ea typeface="+mj-ea"/>
              <a:cs typeface="+mj-cs"/>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p:cNvSpPr txBox="1">
            <a:spLocks noChangeArrowheads="1"/>
          </p:cNvSpPr>
          <p:nvPr/>
        </p:nvSpPr>
        <p:spPr bwMode="auto">
          <a:xfrm>
            <a:off x="179388" y="234888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‘Getting familiar with the stick’</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11" name="Frame 10"/>
          <p:cNvSpPr/>
          <p:nvPr/>
        </p:nvSpPr>
        <p:spPr>
          <a:xfrm>
            <a:off x="359445" y="2674640"/>
            <a:ext cx="3996531" cy="936104"/>
          </a:xfrm>
          <a:prstGeom prst="frame">
            <a:avLst>
              <a:gd name="adj1" fmla="val 538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solidFill>
                <a:schemeClr val="tx1"/>
              </a:solidFill>
              <a:latin typeface="Tw Cen MT Condensed" panose="020B0606020104020203" pitchFamily="34" charset="0"/>
            </a:endParaRPr>
          </a:p>
        </p:txBody>
      </p:sp>
      <p:sp>
        <p:nvSpPr>
          <p:cNvPr id="12" name="Multiply 11"/>
          <p:cNvSpPr/>
          <p:nvPr/>
        </p:nvSpPr>
        <p:spPr>
          <a:xfrm rot="5400000">
            <a:off x="5755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 name="Multiply 12"/>
          <p:cNvSpPr/>
          <p:nvPr/>
        </p:nvSpPr>
        <p:spPr>
          <a:xfrm rot="5400000">
            <a:off x="791493"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 name="Multiply 13"/>
          <p:cNvSpPr/>
          <p:nvPr/>
        </p:nvSpPr>
        <p:spPr>
          <a:xfrm rot="5400000">
            <a:off x="1583656"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 name="Multiply 14"/>
          <p:cNvSpPr/>
          <p:nvPr/>
        </p:nvSpPr>
        <p:spPr>
          <a:xfrm rot="5400000">
            <a:off x="3887912" y="3250604"/>
            <a:ext cx="215900" cy="217488"/>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 name="Multiply 15"/>
          <p:cNvSpPr/>
          <p:nvPr/>
        </p:nvSpPr>
        <p:spPr>
          <a:xfrm rot="5400000">
            <a:off x="3455318"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 name="Multiply 16"/>
          <p:cNvSpPr/>
          <p:nvPr/>
        </p:nvSpPr>
        <p:spPr>
          <a:xfrm rot="5400000">
            <a:off x="2015456" y="31069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Multiply 17"/>
          <p:cNvSpPr/>
          <p:nvPr/>
        </p:nvSpPr>
        <p:spPr>
          <a:xfrm rot="5400000">
            <a:off x="2879850" y="3034704"/>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9" name="Multiply 18"/>
          <p:cNvSpPr/>
          <p:nvPr/>
        </p:nvSpPr>
        <p:spPr>
          <a:xfrm rot="5400000">
            <a:off x="16423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Multiply 19"/>
          <p:cNvSpPr/>
          <p:nvPr/>
        </p:nvSpPr>
        <p:spPr>
          <a:xfrm rot="5400000">
            <a:off x="1079625" y="2890242"/>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1" name="Multiply 20"/>
          <p:cNvSpPr/>
          <p:nvPr/>
        </p:nvSpPr>
        <p:spPr>
          <a:xfrm rot="5400000">
            <a:off x="2736181"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Multiply 21"/>
          <p:cNvSpPr/>
          <p:nvPr/>
        </p:nvSpPr>
        <p:spPr>
          <a:xfrm rot="5400000">
            <a:off x="2304381"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TextBox 8"/>
          <p:cNvSpPr txBox="1">
            <a:spLocks noChangeArrowheads="1"/>
          </p:cNvSpPr>
          <p:nvPr/>
        </p:nvSpPr>
        <p:spPr bwMode="auto">
          <a:xfrm>
            <a:off x="17938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Stopping the ball:</a:t>
            </a:r>
          </a:p>
          <a:p>
            <a:pPr eaLnBrk="1" hangingPunct="1">
              <a:spcBef>
                <a:spcPct val="0"/>
              </a:spcBef>
            </a:pPr>
            <a:r>
              <a:rPr lang="en-GB" altLang="en-US" sz="1600">
                <a:latin typeface="Tw Cen MT Condensed" panose="020B0606020104020203" pitchFamily="34" charset="0"/>
              </a:rPr>
              <a:t>Bend knees to get close</a:t>
            </a:r>
          </a:p>
          <a:p>
            <a:pPr eaLnBrk="1" hangingPunct="1">
              <a:spcBef>
                <a:spcPct val="0"/>
              </a:spcBef>
            </a:pPr>
            <a:r>
              <a:rPr lang="en-GB" altLang="en-US" sz="1600">
                <a:latin typeface="Tw Cen MT Condensed" panose="020B0606020104020203" pitchFamily="34" charset="0"/>
              </a:rPr>
              <a:t> to the floor</a:t>
            </a:r>
          </a:p>
          <a:p>
            <a:pPr eaLnBrk="1" hangingPunct="1">
              <a:spcBef>
                <a:spcPct val="0"/>
              </a:spcBef>
            </a:pPr>
            <a:r>
              <a:rPr lang="en-GB" altLang="en-US" sz="1600">
                <a:latin typeface="Tw Cen MT Condensed" panose="020B0606020104020203" pitchFamily="34" charset="0"/>
              </a:rPr>
              <a:t>Place stick parallel to floor</a:t>
            </a:r>
          </a:p>
          <a:p>
            <a:pPr eaLnBrk="1" hangingPunct="1">
              <a:spcBef>
                <a:spcPct val="0"/>
              </a:spcBef>
            </a:pPr>
            <a:r>
              <a:rPr lang="en-GB" altLang="en-US" sz="1600">
                <a:latin typeface="Tw Cen MT Condensed" panose="020B0606020104020203" pitchFamily="34" charset="0"/>
              </a:rPr>
              <a:t>Use largest part of the stick</a:t>
            </a:r>
          </a:p>
          <a:p>
            <a:pPr eaLnBrk="1" hangingPunct="1">
              <a:spcBef>
                <a:spcPct val="0"/>
              </a:spcBef>
            </a:pPr>
            <a:r>
              <a:rPr lang="en-GB" altLang="en-US" sz="1600">
                <a:latin typeface="Tw Cen MT Condensed" panose="020B0606020104020203" pitchFamily="34" charset="0"/>
              </a:rPr>
              <a:t>Allow the ball to hit the stick, soft grip</a:t>
            </a:r>
          </a:p>
        </p:txBody>
      </p:sp>
      <p:pic>
        <p:nvPicPr>
          <p:cNvPr id="24" name="Picture 66"/>
          <p:cNvPicPr>
            <a:picLocks noChangeAspect="1" noChangeArrowheads="1"/>
          </p:cNvPicPr>
          <p:nvPr/>
        </p:nvPicPr>
        <p:blipFill>
          <a:blip r:embed="rId4" cstate="print">
            <a:extLst>
              <a:ext uri="{28A0092B-C50C-407E-A947-70E740481C1C}">
                <a14:useLocalDpi xmlns:a14="http://schemas.microsoft.com/office/drawing/2010/main" val="0"/>
              </a:ext>
            </a:extLst>
          </a:blip>
          <a:srcRect l="4596" t="50000" r="41608" b="19717"/>
          <a:stretch>
            <a:fillRect/>
          </a:stretch>
        </p:blipFill>
        <p:spPr bwMode="auto">
          <a:xfrm>
            <a:off x="2267744" y="1124670"/>
            <a:ext cx="2151063" cy="792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63"/>
          <p:cNvSpPr txBox="1">
            <a:spLocks noChangeArrowheads="1"/>
          </p:cNvSpPr>
          <p:nvPr/>
        </p:nvSpPr>
        <p:spPr bwMode="auto">
          <a:xfrm>
            <a:off x="4572000" y="765175"/>
            <a:ext cx="4392737"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Push Passing:</a:t>
            </a:r>
            <a:endParaRPr lang="en-GB" altLang="en-US" sz="1600" dirty="0">
              <a:latin typeface="Tw Cen MT Condensed" panose="020B0606020104020203" pitchFamily="34" charset="0"/>
            </a:endParaRPr>
          </a:p>
          <a:p>
            <a:pPr eaLnBrk="1" hangingPunct="1">
              <a:spcBef>
                <a:spcPct val="0"/>
              </a:spcBef>
            </a:pPr>
            <a:r>
              <a:rPr lang="en-GB" altLang="en-US" sz="1600" dirty="0">
                <a:latin typeface="Tw Cen MT Condensed" panose="020B0606020104020203" pitchFamily="34" charset="0"/>
              </a:rPr>
              <a:t>Keep flat side of stick in contact</a:t>
            </a:r>
          </a:p>
          <a:p>
            <a:pPr eaLnBrk="1" hangingPunct="1">
              <a:spcBef>
                <a:spcPct val="0"/>
              </a:spcBef>
              <a:buFontTx/>
              <a:buNone/>
            </a:pPr>
            <a:r>
              <a:rPr lang="en-GB" altLang="en-US" sz="1600" dirty="0">
                <a:latin typeface="Tw Cen MT Condensed" panose="020B0606020104020203" pitchFamily="34" charset="0"/>
              </a:rPr>
              <a:t>with the ball</a:t>
            </a:r>
          </a:p>
          <a:p>
            <a:pPr eaLnBrk="1" hangingPunct="1">
              <a:spcBef>
                <a:spcPct val="0"/>
              </a:spcBef>
            </a:pPr>
            <a:r>
              <a:rPr lang="en-GB" altLang="en-US" sz="1600" dirty="0">
                <a:latin typeface="Tw Cen MT Condensed" panose="020B0606020104020203" pitchFamily="34" charset="0"/>
              </a:rPr>
              <a:t>Drag ball from outside of right</a:t>
            </a:r>
          </a:p>
          <a:p>
            <a:pPr eaLnBrk="1" hangingPunct="1">
              <a:spcBef>
                <a:spcPct val="0"/>
              </a:spcBef>
              <a:buFontTx/>
              <a:buNone/>
            </a:pPr>
            <a:r>
              <a:rPr lang="en-GB" altLang="en-US" sz="1600" dirty="0">
                <a:latin typeface="Tw Cen MT Condensed" panose="020B0606020104020203" pitchFamily="34" charset="0"/>
              </a:rPr>
              <a:t>foot until level with left foot</a:t>
            </a:r>
          </a:p>
          <a:p>
            <a:pPr eaLnBrk="1" hangingPunct="1">
              <a:spcBef>
                <a:spcPct val="0"/>
              </a:spcBef>
            </a:pPr>
            <a:r>
              <a:rPr lang="en-GB" altLang="en-US" sz="1600" dirty="0">
                <a:latin typeface="Tw Cen MT Condensed" panose="020B0606020104020203" pitchFamily="34" charset="0"/>
              </a:rPr>
              <a:t>Push ball softly to target</a:t>
            </a:r>
          </a:p>
        </p:txBody>
      </p:sp>
      <p:pic>
        <p:nvPicPr>
          <p:cNvPr id="26" name="Picture 61"/>
          <p:cNvPicPr>
            <a:picLocks noChangeAspect="1" noChangeArrowheads="1"/>
          </p:cNvPicPr>
          <p:nvPr/>
        </p:nvPicPr>
        <p:blipFill>
          <a:blip r:embed="rId5">
            <a:extLst>
              <a:ext uri="{28A0092B-C50C-407E-A947-70E740481C1C}">
                <a14:useLocalDpi xmlns:a14="http://schemas.microsoft.com/office/drawing/2010/main" val="0"/>
              </a:ext>
            </a:extLst>
          </a:blip>
          <a:srcRect l="5057" t="33777" r="45045" b="32697"/>
          <a:stretch>
            <a:fillRect/>
          </a:stretch>
        </p:blipFill>
        <p:spPr bwMode="auto">
          <a:xfrm>
            <a:off x="6948264" y="800819"/>
            <a:ext cx="1512168" cy="6641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62"/>
          <p:cNvPicPr>
            <a:picLocks noChangeAspect="1" noChangeArrowheads="1"/>
          </p:cNvPicPr>
          <p:nvPr/>
        </p:nvPicPr>
        <p:blipFill>
          <a:blip r:embed="rId6">
            <a:extLst>
              <a:ext uri="{28A0092B-C50C-407E-A947-70E740481C1C}">
                <a14:useLocalDpi xmlns:a14="http://schemas.microsoft.com/office/drawing/2010/main" val="0"/>
              </a:ext>
            </a:extLst>
          </a:blip>
          <a:srcRect l="1866" t="32697" r="42213" b="22961"/>
          <a:stretch>
            <a:fillRect/>
          </a:stretch>
        </p:blipFill>
        <p:spPr bwMode="auto">
          <a:xfrm>
            <a:off x="7020272" y="1540177"/>
            <a:ext cx="1417464" cy="7366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 name="TextBox 8"/>
          <p:cNvSpPr txBox="1">
            <a:spLocks noChangeArrowheads="1"/>
          </p:cNvSpPr>
          <p:nvPr/>
        </p:nvSpPr>
        <p:spPr bwMode="auto">
          <a:xfrm>
            <a:off x="4572124" y="2348880"/>
            <a:ext cx="4393059"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Battleships</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40" name="TextBox 39"/>
          <p:cNvSpPr txBox="1">
            <a:spLocks noChangeArrowheads="1"/>
          </p:cNvSpPr>
          <p:nvPr/>
        </p:nvSpPr>
        <p:spPr bwMode="auto">
          <a:xfrm>
            <a:off x="179512" y="3659540"/>
            <a:ext cx="8785101"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Open &amp; Fire!</a:t>
            </a:r>
          </a:p>
          <a:p>
            <a:pPr marL="0" indent="0" eaLnBrk="1" hangingPunct="1">
              <a:spcBef>
                <a:spcPct val="0"/>
              </a:spcBef>
              <a:buNone/>
            </a:pPr>
            <a:r>
              <a:rPr lang="en-GB" sz="1600" dirty="0">
                <a:latin typeface="Tw Cen MT Condensed" panose="020B0606020104020203" pitchFamily="34" charset="0"/>
              </a:rPr>
              <a:t>One player takes the role of the feeder, they pass the ball to</a:t>
            </a:r>
          </a:p>
          <a:p>
            <a:pPr marL="0" indent="0" eaLnBrk="1" hangingPunct="1">
              <a:spcBef>
                <a:spcPct val="0"/>
              </a:spcBef>
              <a:buNone/>
            </a:pPr>
            <a:r>
              <a:rPr lang="en-GB" sz="1600" dirty="0">
                <a:latin typeface="Tw Cen MT Condensed" panose="020B0606020104020203" pitchFamily="34" charset="0"/>
              </a:rPr>
              <a:t>the other player who controls the ball, dribbles around the cones</a:t>
            </a:r>
          </a:p>
          <a:p>
            <a:pPr marL="0" indent="0" eaLnBrk="1" hangingPunct="1">
              <a:spcBef>
                <a:spcPct val="0"/>
              </a:spcBef>
              <a:buNone/>
            </a:pPr>
            <a:r>
              <a:rPr lang="en-GB" sz="1600" dirty="0">
                <a:latin typeface="Tw Cen MT Condensed" panose="020B0606020104020203" pitchFamily="34" charset="0"/>
              </a:rPr>
              <a:t>and then shoots at the targets! Let the shooters have ¾ shots</a:t>
            </a:r>
          </a:p>
          <a:p>
            <a:pPr marL="0" indent="0" eaLnBrk="1" hangingPunct="1">
              <a:spcBef>
                <a:spcPct val="0"/>
              </a:spcBef>
              <a:buNone/>
            </a:pPr>
            <a:r>
              <a:rPr lang="en-GB" sz="1600" dirty="0">
                <a:latin typeface="Tw Cen MT Condensed" panose="020B0606020104020203" pitchFamily="34" charset="0"/>
              </a:rPr>
              <a:t>before asking them to swap roles. </a:t>
            </a:r>
          </a:p>
          <a:p>
            <a:pPr marL="0" indent="0" eaLnBrk="1" hangingPunct="1">
              <a:spcBef>
                <a:spcPct val="0"/>
              </a:spcBef>
              <a:buNone/>
            </a:pPr>
            <a:r>
              <a:rPr lang="en-GB" sz="1600" b="1" i="1" u="sng" dirty="0">
                <a:latin typeface="Tw Cen MT Condensed" panose="020B0606020104020203" pitchFamily="34" charset="0"/>
              </a:rPr>
              <a:t>Ask your M/A to  shoot from further away!</a:t>
            </a:r>
            <a:r>
              <a:rPr lang="en-GB" sz="1600" dirty="0">
                <a:latin typeface="Tw Cen MT Condensed" panose="020B0606020104020203" pitchFamily="34" charset="0"/>
              </a:rPr>
              <a:t> </a:t>
            </a:r>
            <a:endParaRPr lang="en-GB" sz="1600" u="sng" dirty="0">
              <a:latin typeface="Tw Cen MT Condensed" panose="020B0606020104020203" pitchFamily="34" charset="0"/>
            </a:endParaRPr>
          </a:p>
        </p:txBody>
      </p:sp>
      <p:pic>
        <p:nvPicPr>
          <p:cNvPr id="4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6096" y="3789040"/>
            <a:ext cx="1804789" cy="26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Multiply 41"/>
          <p:cNvSpPr/>
          <p:nvPr/>
        </p:nvSpPr>
        <p:spPr>
          <a:xfrm>
            <a:off x="4788024" y="486916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43" name="Straight Arrow Connector 42"/>
          <p:cNvCxnSpPr/>
          <p:nvPr/>
        </p:nvCxnSpPr>
        <p:spPr>
          <a:xfrm>
            <a:off x="5005511" y="4986126"/>
            <a:ext cx="1150665" cy="1169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Multiply 43"/>
          <p:cNvSpPr/>
          <p:nvPr/>
        </p:nvSpPr>
        <p:spPr>
          <a:xfrm>
            <a:off x="6228184" y="4995267"/>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5" name="Oval 44"/>
          <p:cNvSpPr/>
          <p:nvPr/>
        </p:nvSpPr>
        <p:spPr>
          <a:xfrm>
            <a:off x="6084168" y="4887069"/>
            <a:ext cx="144016" cy="12610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6236568" y="4869160"/>
            <a:ext cx="144016" cy="12610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6388968" y="4824015"/>
            <a:ext cx="144016" cy="12610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6388968" y="4501862"/>
            <a:ext cx="90150" cy="7926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6570082" y="4501862"/>
            <a:ext cx="90150" cy="7926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6786106" y="4509120"/>
            <a:ext cx="90150" cy="7926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p:cNvSpPr txBox="1"/>
          <p:nvPr/>
        </p:nvSpPr>
        <p:spPr>
          <a:xfrm>
            <a:off x="7669774" y="4149080"/>
            <a:ext cx="1150698" cy="307777"/>
          </a:xfrm>
          <a:prstGeom prst="rect">
            <a:avLst/>
          </a:prstGeom>
          <a:noFill/>
        </p:spPr>
        <p:txBody>
          <a:bodyPr wrap="square" rtlCol="0">
            <a:spAutoFit/>
          </a:bodyPr>
          <a:lstStyle/>
          <a:p>
            <a:r>
              <a:rPr lang="en-GB" sz="1400" dirty="0">
                <a:latin typeface="Tw Cen MT Condensed" panose="020B0606020104020203" pitchFamily="34" charset="0"/>
              </a:rPr>
              <a:t>Shoot before here</a:t>
            </a:r>
          </a:p>
        </p:txBody>
      </p:sp>
      <p:cxnSp>
        <p:nvCxnSpPr>
          <p:cNvPr id="52" name="Straight Arrow Connector 51"/>
          <p:cNvCxnSpPr>
            <a:stCxn id="51" idx="1"/>
          </p:cNvCxnSpPr>
          <p:nvPr/>
        </p:nvCxnSpPr>
        <p:spPr>
          <a:xfrm flipH="1">
            <a:off x="6964625" y="4302969"/>
            <a:ext cx="705149" cy="1988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668344" y="4869160"/>
            <a:ext cx="1150698" cy="307777"/>
          </a:xfrm>
          <a:prstGeom prst="rect">
            <a:avLst/>
          </a:prstGeom>
          <a:noFill/>
        </p:spPr>
        <p:txBody>
          <a:bodyPr wrap="square" rtlCol="0">
            <a:spAutoFit/>
          </a:bodyPr>
          <a:lstStyle/>
          <a:p>
            <a:r>
              <a:rPr lang="en-GB" sz="1400" dirty="0">
                <a:latin typeface="Tw Cen MT Condensed" panose="020B0606020104020203" pitchFamily="34" charset="0"/>
              </a:rPr>
              <a:t>Obstacle cones</a:t>
            </a:r>
          </a:p>
        </p:txBody>
      </p:sp>
      <p:cxnSp>
        <p:nvCxnSpPr>
          <p:cNvPr id="54" name="Straight Arrow Connector 53"/>
          <p:cNvCxnSpPr/>
          <p:nvPr/>
        </p:nvCxnSpPr>
        <p:spPr>
          <a:xfrm flipH="1" flipV="1">
            <a:off x="6660233" y="4852029"/>
            <a:ext cx="952464" cy="1611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536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5456" y="2492896"/>
            <a:ext cx="292100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Box 55"/>
          <p:cNvSpPr txBox="1">
            <a:spLocks noChangeArrowheads="1"/>
          </p:cNvSpPr>
          <p:nvPr/>
        </p:nvSpPr>
        <p:spPr bwMode="auto">
          <a:xfrm>
            <a:off x="179512" y="5229200"/>
            <a:ext cx="8785101"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1600" u="sng" dirty="0">
                <a:latin typeface="Tw Cen MT Condensed" pitchFamily="34" charset="0"/>
              </a:rPr>
              <a:t>Conditioned Games</a:t>
            </a:r>
          </a:p>
          <a:p>
            <a:pPr eaLnBrk="1" hangingPunct="1">
              <a:spcBef>
                <a:spcPct val="0"/>
              </a:spcBef>
              <a:buFontTx/>
              <a:buNone/>
            </a:pPr>
            <a:endParaRPr lang="en-GB" sz="1600" u="sng" dirty="0">
              <a:latin typeface="Tw Cen MT Condensed" pitchFamily="34" charset="0"/>
            </a:endParaRPr>
          </a:p>
          <a:p>
            <a:pPr eaLnBrk="1" hangingPunct="1">
              <a:spcBef>
                <a:spcPct val="0"/>
              </a:spcBef>
              <a:buNone/>
            </a:pPr>
            <a:r>
              <a:rPr lang="en-GB" sz="1600" b="1" i="1" u="sng" dirty="0">
                <a:latin typeface="Tw Cen MT Condensed" panose="020B0606020104020203" pitchFamily="34" charset="0"/>
              </a:rPr>
              <a:t>M/A play against M/A on one pitch, </a:t>
            </a:r>
          </a:p>
          <a:p>
            <a:pPr eaLnBrk="1" hangingPunct="1">
              <a:spcBef>
                <a:spcPct val="0"/>
              </a:spcBef>
              <a:buNone/>
            </a:pPr>
            <a:r>
              <a:rPr lang="en-GB" sz="1600" b="1" i="1" u="sng" dirty="0">
                <a:latin typeface="Tw Cen MT Condensed" panose="020B0606020104020203" pitchFamily="34" charset="0"/>
              </a:rPr>
              <a:t>L/A play against L/A on another. Enjoy!</a:t>
            </a:r>
          </a:p>
          <a:p>
            <a:pPr eaLnBrk="1" hangingPunct="1">
              <a:spcBef>
                <a:spcPct val="0"/>
              </a:spcBef>
              <a:buFontTx/>
              <a:buNone/>
            </a:pPr>
            <a:endParaRPr lang="en-GB" sz="1600" u="sng" dirty="0">
              <a:latin typeface="Tw Cen MT Condensed" pitchFamily="34" charset="0"/>
            </a:endParaRPr>
          </a:p>
          <a:p>
            <a:pPr eaLnBrk="1" hangingPunct="1">
              <a:spcBef>
                <a:spcPct val="0"/>
              </a:spcBef>
              <a:buFontTx/>
              <a:buNone/>
            </a:pPr>
            <a:endParaRPr lang="en-GB" sz="1600" u="sng" dirty="0">
              <a:latin typeface="Tw Cen MT Condensed" pitchFamily="34" charset="0"/>
            </a:endParaRPr>
          </a:p>
        </p:txBody>
      </p:sp>
      <p:pic>
        <p:nvPicPr>
          <p:cNvPr id="57" name="Picture 53" descr="http://rlv.zcache.com/handball_goal_keeper_icon_round_sticker-r03eaf73e7fc8483999cd8185b2784c58_v9waf_8byvr_324.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l="27669" t="18666" r="30333" b="18335"/>
          <a:stretch>
            <a:fillRect/>
          </a:stretch>
        </p:blipFill>
        <p:spPr bwMode="auto">
          <a:xfrm>
            <a:off x="8100268" y="5662266"/>
            <a:ext cx="431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3" descr="http://rlv.zcache.com/handball_goal_keeper_icon_round_sticker-r03eaf73e7fc8483999cd8185b2784c58_v9waf_8byvr_324.jpg">
            <a:hlinkClick r:id="rId9"/>
          </p:cNvPr>
          <p:cNvPicPr>
            <a:picLocks noChangeAspect="1" noChangeArrowheads="1"/>
          </p:cNvPicPr>
          <p:nvPr/>
        </p:nvPicPr>
        <p:blipFill>
          <a:blip r:embed="rId11">
            <a:extLst>
              <a:ext uri="{28A0092B-C50C-407E-A947-70E740481C1C}">
                <a14:useLocalDpi xmlns:a14="http://schemas.microsoft.com/office/drawing/2010/main" val="0"/>
              </a:ext>
            </a:extLst>
          </a:blip>
          <a:srcRect l="30333" t="18335" r="27669" b="18666"/>
          <a:stretch>
            <a:fillRect/>
          </a:stretch>
        </p:blipFill>
        <p:spPr bwMode="auto">
          <a:xfrm>
            <a:off x="6012706" y="5662266"/>
            <a:ext cx="4333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Multiply 58"/>
          <p:cNvSpPr/>
          <p:nvPr/>
        </p:nvSpPr>
        <p:spPr>
          <a:xfrm rot="5400000">
            <a:off x="7594650" y="5736084"/>
            <a:ext cx="292100" cy="28733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0" name="Multiply 59"/>
          <p:cNvSpPr/>
          <p:nvPr/>
        </p:nvSpPr>
        <p:spPr>
          <a:xfrm rot="5400000">
            <a:off x="6658025" y="5591622"/>
            <a:ext cx="292100" cy="28733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1" name="Multiply 60"/>
          <p:cNvSpPr/>
          <p:nvPr/>
        </p:nvSpPr>
        <p:spPr>
          <a:xfrm rot="5400000">
            <a:off x="6658025" y="6096447"/>
            <a:ext cx="292100" cy="28733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2" name="Multiply 61"/>
          <p:cNvSpPr/>
          <p:nvPr/>
        </p:nvSpPr>
        <p:spPr>
          <a:xfrm rot="5400000">
            <a:off x="7449393" y="6024216"/>
            <a:ext cx="293687" cy="287338"/>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3" name="Multiply 62"/>
          <p:cNvSpPr/>
          <p:nvPr/>
        </p:nvSpPr>
        <p:spPr>
          <a:xfrm rot="5400000">
            <a:off x="7089825" y="6096447"/>
            <a:ext cx="293687" cy="288925"/>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4" name="Multiply 63"/>
          <p:cNvSpPr/>
          <p:nvPr/>
        </p:nvSpPr>
        <p:spPr>
          <a:xfrm rot="5400000">
            <a:off x="7161262" y="5591622"/>
            <a:ext cx="292100" cy="287338"/>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65" name="Picture 53" descr="http://rlv.zcache.com/handball_goal_keeper_icon_round_sticker-r03eaf73e7fc8483999cd8185b2784c58_v9waf_8byvr_324.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l="27669" t="18666" r="30333" b="18335"/>
          <a:stretch>
            <a:fillRect/>
          </a:stretch>
        </p:blipFill>
        <p:spPr bwMode="auto">
          <a:xfrm>
            <a:off x="5363418" y="5662266"/>
            <a:ext cx="431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53" descr="http://rlv.zcache.com/handball_goal_keeper_icon_round_sticker-r03eaf73e7fc8483999cd8185b2784c58_v9waf_8byvr_324.jpg">
            <a:hlinkClick r:id="rId9"/>
          </p:cNvPr>
          <p:cNvPicPr>
            <a:picLocks noChangeAspect="1" noChangeArrowheads="1"/>
          </p:cNvPicPr>
          <p:nvPr/>
        </p:nvPicPr>
        <p:blipFill>
          <a:blip r:embed="rId11">
            <a:extLst>
              <a:ext uri="{28A0092B-C50C-407E-A947-70E740481C1C}">
                <a14:useLocalDpi xmlns:a14="http://schemas.microsoft.com/office/drawing/2010/main" val="0"/>
              </a:ext>
            </a:extLst>
          </a:blip>
          <a:srcRect l="30333" t="18335" r="27669" b="18666"/>
          <a:stretch>
            <a:fillRect/>
          </a:stretch>
        </p:blipFill>
        <p:spPr bwMode="auto">
          <a:xfrm>
            <a:off x="3275856" y="5662266"/>
            <a:ext cx="4333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Multiply 66"/>
          <p:cNvSpPr/>
          <p:nvPr/>
        </p:nvSpPr>
        <p:spPr>
          <a:xfrm rot="5400000">
            <a:off x="4857800" y="5736084"/>
            <a:ext cx="292100" cy="28733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8" name="Multiply 67"/>
          <p:cNvSpPr/>
          <p:nvPr/>
        </p:nvSpPr>
        <p:spPr>
          <a:xfrm rot="5400000">
            <a:off x="3921175" y="5591622"/>
            <a:ext cx="292100" cy="28733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9" name="Multiply 68"/>
          <p:cNvSpPr/>
          <p:nvPr/>
        </p:nvSpPr>
        <p:spPr>
          <a:xfrm rot="5400000">
            <a:off x="3921175" y="6096447"/>
            <a:ext cx="292100" cy="28733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0" name="Multiply 69"/>
          <p:cNvSpPr/>
          <p:nvPr/>
        </p:nvSpPr>
        <p:spPr>
          <a:xfrm rot="5400000">
            <a:off x="4712543" y="6024216"/>
            <a:ext cx="293687" cy="28733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1" name="Multiply 70"/>
          <p:cNvSpPr/>
          <p:nvPr/>
        </p:nvSpPr>
        <p:spPr>
          <a:xfrm rot="5400000">
            <a:off x="4352975" y="6096447"/>
            <a:ext cx="293687" cy="288925"/>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2" name="Multiply 71"/>
          <p:cNvSpPr/>
          <p:nvPr/>
        </p:nvSpPr>
        <p:spPr>
          <a:xfrm rot="5400000">
            <a:off x="4424412" y="5591622"/>
            <a:ext cx="292100" cy="287338"/>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extLst>
      <p:ext uri="{BB962C8B-B14F-4D97-AF65-F5344CB8AC3E}">
        <p14:creationId xmlns:p14="http://schemas.microsoft.com/office/powerpoint/2010/main" val="128817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6- Lesson 1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p:cNvSpPr txBox="1">
            <a:spLocks noChangeArrowheads="1"/>
          </p:cNvSpPr>
          <p:nvPr/>
        </p:nvSpPr>
        <p:spPr bwMode="auto">
          <a:xfrm>
            <a:off x="179388" y="234888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‘Getting familiar with the stick’</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11" name="Frame 10"/>
          <p:cNvSpPr/>
          <p:nvPr/>
        </p:nvSpPr>
        <p:spPr>
          <a:xfrm>
            <a:off x="359445" y="2674640"/>
            <a:ext cx="3996531" cy="936104"/>
          </a:xfrm>
          <a:prstGeom prst="frame">
            <a:avLst>
              <a:gd name="adj1" fmla="val 538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solidFill>
                <a:schemeClr val="tx1"/>
              </a:solidFill>
              <a:latin typeface="Tw Cen MT Condensed" panose="020B0606020104020203" pitchFamily="34" charset="0"/>
            </a:endParaRPr>
          </a:p>
        </p:txBody>
      </p:sp>
      <p:sp>
        <p:nvSpPr>
          <p:cNvPr id="12" name="Multiply 11"/>
          <p:cNvSpPr/>
          <p:nvPr/>
        </p:nvSpPr>
        <p:spPr>
          <a:xfrm rot="5400000">
            <a:off x="5755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 name="Multiply 12"/>
          <p:cNvSpPr/>
          <p:nvPr/>
        </p:nvSpPr>
        <p:spPr>
          <a:xfrm rot="5400000">
            <a:off x="791493"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 name="Multiply 13"/>
          <p:cNvSpPr/>
          <p:nvPr/>
        </p:nvSpPr>
        <p:spPr>
          <a:xfrm rot="5400000">
            <a:off x="1583656"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 name="Multiply 14"/>
          <p:cNvSpPr/>
          <p:nvPr/>
        </p:nvSpPr>
        <p:spPr>
          <a:xfrm rot="5400000">
            <a:off x="3887912" y="3250604"/>
            <a:ext cx="215900" cy="217488"/>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 name="Multiply 15"/>
          <p:cNvSpPr/>
          <p:nvPr/>
        </p:nvSpPr>
        <p:spPr>
          <a:xfrm rot="5400000">
            <a:off x="3455318"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 name="Multiply 16"/>
          <p:cNvSpPr/>
          <p:nvPr/>
        </p:nvSpPr>
        <p:spPr>
          <a:xfrm rot="5400000">
            <a:off x="2015456" y="31069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Multiply 17"/>
          <p:cNvSpPr/>
          <p:nvPr/>
        </p:nvSpPr>
        <p:spPr>
          <a:xfrm rot="5400000">
            <a:off x="2879850" y="3034704"/>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9" name="Multiply 18"/>
          <p:cNvSpPr/>
          <p:nvPr/>
        </p:nvSpPr>
        <p:spPr>
          <a:xfrm rot="5400000">
            <a:off x="16423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Multiply 19"/>
          <p:cNvSpPr/>
          <p:nvPr/>
        </p:nvSpPr>
        <p:spPr>
          <a:xfrm rot="5400000">
            <a:off x="1079625" y="2890242"/>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1" name="Multiply 20"/>
          <p:cNvSpPr/>
          <p:nvPr/>
        </p:nvSpPr>
        <p:spPr>
          <a:xfrm rot="5400000">
            <a:off x="2736181"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Multiply 21"/>
          <p:cNvSpPr/>
          <p:nvPr/>
        </p:nvSpPr>
        <p:spPr>
          <a:xfrm rot="5400000">
            <a:off x="2304381"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TextBox 8"/>
          <p:cNvSpPr txBox="1">
            <a:spLocks noChangeArrowheads="1"/>
          </p:cNvSpPr>
          <p:nvPr/>
        </p:nvSpPr>
        <p:spPr bwMode="auto">
          <a:xfrm>
            <a:off x="17938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Stopping the ball:</a:t>
            </a:r>
          </a:p>
          <a:p>
            <a:pPr eaLnBrk="1" hangingPunct="1">
              <a:spcBef>
                <a:spcPct val="0"/>
              </a:spcBef>
            </a:pPr>
            <a:r>
              <a:rPr lang="en-GB" altLang="en-US" sz="1600">
                <a:latin typeface="Tw Cen MT Condensed" panose="020B0606020104020203" pitchFamily="34" charset="0"/>
              </a:rPr>
              <a:t>Bend knees to get close</a:t>
            </a:r>
          </a:p>
          <a:p>
            <a:pPr eaLnBrk="1" hangingPunct="1">
              <a:spcBef>
                <a:spcPct val="0"/>
              </a:spcBef>
            </a:pPr>
            <a:r>
              <a:rPr lang="en-GB" altLang="en-US" sz="1600">
                <a:latin typeface="Tw Cen MT Condensed" panose="020B0606020104020203" pitchFamily="34" charset="0"/>
              </a:rPr>
              <a:t> to the floor</a:t>
            </a:r>
          </a:p>
          <a:p>
            <a:pPr eaLnBrk="1" hangingPunct="1">
              <a:spcBef>
                <a:spcPct val="0"/>
              </a:spcBef>
            </a:pPr>
            <a:r>
              <a:rPr lang="en-GB" altLang="en-US" sz="1600">
                <a:latin typeface="Tw Cen MT Condensed" panose="020B0606020104020203" pitchFamily="34" charset="0"/>
              </a:rPr>
              <a:t>Place stick parallel to floor</a:t>
            </a:r>
          </a:p>
          <a:p>
            <a:pPr eaLnBrk="1" hangingPunct="1">
              <a:spcBef>
                <a:spcPct val="0"/>
              </a:spcBef>
            </a:pPr>
            <a:r>
              <a:rPr lang="en-GB" altLang="en-US" sz="1600">
                <a:latin typeface="Tw Cen MT Condensed" panose="020B0606020104020203" pitchFamily="34" charset="0"/>
              </a:rPr>
              <a:t>Use largest part of the stick</a:t>
            </a:r>
          </a:p>
          <a:p>
            <a:pPr eaLnBrk="1" hangingPunct="1">
              <a:spcBef>
                <a:spcPct val="0"/>
              </a:spcBef>
            </a:pPr>
            <a:r>
              <a:rPr lang="en-GB" altLang="en-US" sz="1600">
                <a:latin typeface="Tw Cen MT Condensed" panose="020B0606020104020203" pitchFamily="34" charset="0"/>
              </a:rPr>
              <a:t>Allow the ball to hit the stick, soft grip</a:t>
            </a:r>
          </a:p>
        </p:txBody>
      </p:sp>
      <p:pic>
        <p:nvPicPr>
          <p:cNvPr id="25" name="Picture 66"/>
          <p:cNvPicPr>
            <a:picLocks noChangeAspect="1" noChangeArrowheads="1"/>
          </p:cNvPicPr>
          <p:nvPr/>
        </p:nvPicPr>
        <p:blipFill>
          <a:blip r:embed="rId4" cstate="print">
            <a:extLst>
              <a:ext uri="{28A0092B-C50C-407E-A947-70E740481C1C}">
                <a14:useLocalDpi xmlns:a14="http://schemas.microsoft.com/office/drawing/2010/main" val="0"/>
              </a:ext>
            </a:extLst>
          </a:blip>
          <a:srcRect l="4596" t="50000" r="41608" b="19717"/>
          <a:stretch>
            <a:fillRect/>
          </a:stretch>
        </p:blipFill>
        <p:spPr bwMode="auto">
          <a:xfrm>
            <a:off x="2267744" y="1124670"/>
            <a:ext cx="2151063" cy="792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5" name="TextBox 8"/>
          <p:cNvSpPr txBox="1">
            <a:spLocks noChangeArrowheads="1"/>
          </p:cNvSpPr>
          <p:nvPr/>
        </p:nvSpPr>
        <p:spPr bwMode="auto">
          <a:xfrm>
            <a:off x="179512" y="5243716"/>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Passing Gates</a:t>
            </a:r>
          </a:p>
          <a:p>
            <a:pPr marL="0" indent="0" eaLnBrk="1" hangingPunct="1">
              <a:spcBef>
                <a:spcPct val="0"/>
              </a:spcBef>
              <a:buNone/>
            </a:pPr>
            <a:r>
              <a:rPr lang="en-GB" altLang="en-US" sz="1600" dirty="0">
                <a:latin typeface="Tw Cen MT Condensed" panose="020B0606020104020203" pitchFamily="34" charset="0"/>
              </a:rPr>
              <a:t>Red = Large space between cones. Blue = Medium space between cones.</a:t>
            </a:r>
          </a:p>
          <a:p>
            <a:pPr marL="0" indent="0" eaLnBrk="1" hangingPunct="1">
              <a:spcBef>
                <a:spcPct val="0"/>
              </a:spcBef>
              <a:buNone/>
            </a:pPr>
            <a:r>
              <a:rPr lang="en-GB" altLang="en-US" sz="1600" dirty="0">
                <a:latin typeface="Tw Cen MT Condensed" panose="020B0606020104020203" pitchFamily="34" charset="0"/>
              </a:rPr>
              <a:t>Yellow = Small space. Let the children practice passing through the gates,</a:t>
            </a:r>
          </a:p>
          <a:p>
            <a:pPr marL="0" indent="0" eaLnBrk="1" hangingPunct="1">
              <a:spcBef>
                <a:spcPct val="0"/>
              </a:spcBef>
              <a:buNone/>
            </a:pPr>
            <a:r>
              <a:rPr lang="en-GB" altLang="en-US" sz="1600" dirty="0">
                <a:latin typeface="Tw Cen MT Condensed" panose="020B0606020104020203" pitchFamily="34" charset="0"/>
              </a:rPr>
              <a:t>ensuring they keep the ball close to them.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 time limit,</a:t>
            </a:r>
          </a:p>
          <a:p>
            <a:pPr marL="0" indent="0" eaLnBrk="1" hangingPunct="1">
              <a:spcBef>
                <a:spcPct val="0"/>
              </a:spcBef>
              <a:buNone/>
            </a:pPr>
            <a:r>
              <a:rPr lang="en-GB" altLang="en-US" sz="1600" dirty="0">
                <a:latin typeface="Tw Cen MT Condensed" panose="020B0606020104020203" pitchFamily="34" charset="0"/>
              </a:rPr>
              <a:t>how many gates can you pass through in 1 minute. Go!</a:t>
            </a:r>
          </a:p>
          <a:p>
            <a:pPr marL="0" indent="0" eaLnBrk="1" hangingPunct="1">
              <a:spcBef>
                <a:spcPct val="0"/>
              </a:spcBef>
              <a:buNone/>
            </a:pPr>
            <a:r>
              <a:rPr lang="en-GB" altLang="en-US" sz="1600" b="1" i="1" u="sng" dirty="0">
                <a:latin typeface="Tw Cen MT Condensed" panose="020B0606020104020203" pitchFamily="34" charset="0"/>
              </a:rPr>
              <a:t>M/A can only use Yellow gates</a:t>
            </a:r>
            <a:endParaRPr lang="en-GB" altLang="en-US" sz="1600" u="sng" dirty="0">
              <a:latin typeface="Tw Cen MT Condensed" panose="020B0606020104020203" pitchFamily="34" charset="0"/>
            </a:endParaRPr>
          </a:p>
        </p:txBody>
      </p:sp>
      <p:sp>
        <p:nvSpPr>
          <p:cNvPr id="106" name="Rectangle 105"/>
          <p:cNvSpPr/>
          <p:nvPr/>
        </p:nvSpPr>
        <p:spPr>
          <a:xfrm>
            <a:off x="5364113" y="5387732"/>
            <a:ext cx="2808287"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7452320" y="5459740"/>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p:nvSpPr>
        <p:spPr>
          <a:xfrm>
            <a:off x="7740352" y="5891788"/>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a:off x="6372200" y="639584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a:off x="5652120" y="639584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6012160" y="5459740"/>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a:off x="5436096" y="5747772"/>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a:off x="5868144" y="5819780"/>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a:off x="6084168" y="603580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p:cNvSpPr/>
          <p:nvPr/>
        </p:nvSpPr>
        <p:spPr>
          <a:xfrm>
            <a:off x="6588224" y="639584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p:cNvSpPr/>
          <p:nvPr/>
        </p:nvSpPr>
        <p:spPr>
          <a:xfrm>
            <a:off x="6948264" y="639584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p:cNvSpPr/>
          <p:nvPr/>
        </p:nvSpPr>
        <p:spPr>
          <a:xfrm>
            <a:off x="7596336" y="6395844"/>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p:nvPr/>
        </p:nvSpPr>
        <p:spPr>
          <a:xfrm>
            <a:off x="7812360" y="6395844"/>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p:cNvSpPr/>
          <p:nvPr/>
        </p:nvSpPr>
        <p:spPr>
          <a:xfrm>
            <a:off x="6588224" y="553174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p:cNvSpPr/>
          <p:nvPr/>
        </p:nvSpPr>
        <p:spPr>
          <a:xfrm>
            <a:off x="6588224" y="574777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p:cNvSpPr/>
          <p:nvPr/>
        </p:nvSpPr>
        <p:spPr>
          <a:xfrm>
            <a:off x="7308304" y="610781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p:cNvSpPr/>
          <p:nvPr/>
        </p:nvSpPr>
        <p:spPr>
          <a:xfrm>
            <a:off x="7236296" y="5963796"/>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a:off x="5436096" y="6035804"/>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p:cNvSpPr/>
          <p:nvPr/>
        </p:nvSpPr>
        <p:spPr>
          <a:xfrm>
            <a:off x="5652120" y="6035804"/>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TextBox 63"/>
          <p:cNvSpPr txBox="1">
            <a:spLocks noChangeArrowheads="1"/>
          </p:cNvSpPr>
          <p:nvPr/>
        </p:nvSpPr>
        <p:spPr bwMode="auto">
          <a:xfrm>
            <a:off x="4572000" y="765175"/>
            <a:ext cx="4392737"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Push Passing:</a:t>
            </a:r>
            <a:endParaRPr lang="en-GB" altLang="en-US" sz="1600" dirty="0">
              <a:latin typeface="Tw Cen MT Condensed" panose="020B0606020104020203" pitchFamily="34" charset="0"/>
            </a:endParaRPr>
          </a:p>
          <a:p>
            <a:pPr eaLnBrk="1" hangingPunct="1">
              <a:spcBef>
                <a:spcPct val="0"/>
              </a:spcBef>
            </a:pPr>
            <a:r>
              <a:rPr lang="en-GB" altLang="en-US" sz="1600" dirty="0">
                <a:latin typeface="Tw Cen MT Condensed" panose="020B0606020104020203" pitchFamily="34" charset="0"/>
              </a:rPr>
              <a:t>Keep flat side of stick in contact</a:t>
            </a:r>
          </a:p>
          <a:p>
            <a:pPr eaLnBrk="1" hangingPunct="1">
              <a:spcBef>
                <a:spcPct val="0"/>
              </a:spcBef>
              <a:buFontTx/>
              <a:buNone/>
            </a:pPr>
            <a:r>
              <a:rPr lang="en-GB" altLang="en-US" sz="1600" dirty="0">
                <a:latin typeface="Tw Cen MT Condensed" panose="020B0606020104020203" pitchFamily="34" charset="0"/>
              </a:rPr>
              <a:t>with the ball</a:t>
            </a:r>
          </a:p>
          <a:p>
            <a:pPr eaLnBrk="1" hangingPunct="1">
              <a:spcBef>
                <a:spcPct val="0"/>
              </a:spcBef>
            </a:pPr>
            <a:r>
              <a:rPr lang="en-GB" altLang="en-US" sz="1600" dirty="0">
                <a:latin typeface="Tw Cen MT Condensed" panose="020B0606020104020203" pitchFamily="34" charset="0"/>
              </a:rPr>
              <a:t>Drag ball from outside of right</a:t>
            </a:r>
          </a:p>
          <a:p>
            <a:pPr eaLnBrk="1" hangingPunct="1">
              <a:spcBef>
                <a:spcPct val="0"/>
              </a:spcBef>
              <a:buFontTx/>
              <a:buNone/>
            </a:pPr>
            <a:r>
              <a:rPr lang="en-GB" altLang="en-US" sz="1600" dirty="0">
                <a:latin typeface="Tw Cen MT Condensed" panose="020B0606020104020203" pitchFamily="34" charset="0"/>
              </a:rPr>
              <a:t>foot until level with left foot</a:t>
            </a:r>
          </a:p>
          <a:p>
            <a:pPr eaLnBrk="1" hangingPunct="1">
              <a:spcBef>
                <a:spcPct val="0"/>
              </a:spcBef>
            </a:pPr>
            <a:r>
              <a:rPr lang="en-GB" altLang="en-US" sz="1600" dirty="0">
                <a:latin typeface="Tw Cen MT Condensed" panose="020B0606020104020203" pitchFamily="34" charset="0"/>
              </a:rPr>
              <a:t>Push ball softly to target</a:t>
            </a:r>
          </a:p>
        </p:txBody>
      </p:sp>
      <p:pic>
        <p:nvPicPr>
          <p:cNvPr id="126" name="Picture 61"/>
          <p:cNvPicPr>
            <a:picLocks noChangeAspect="1" noChangeArrowheads="1"/>
          </p:cNvPicPr>
          <p:nvPr/>
        </p:nvPicPr>
        <p:blipFill>
          <a:blip r:embed="rId5">
            <a:extLst>
              <a:ext uri="{28A0092B-C50C-407E-A947-70E740481C1C}">
                <a14:useLocalDpi xmlns:a14="http://schemas.microsoft.com/office/drawing/2010/main" val="0"/>
              </a:ext>
            </a:extLst>
          </a:blip>
          <a:srcRect l="5057" t="33777" r="45045" b="32697"/>
          <a:stretch>
            <a:fillRect/>
          </a:stretch>
        </p:blipFill>
        <p:spPr bwMode="auto">
          <a:xfrm>
            <a:off x="6948264" y="800819"/>
            <a:ext cx="1512168" cy="6641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7" name="Picture 62"/>
          <p:cNvPicPr>
            <a:picLocks noChangeAspect="1" noChangeArrowheads="1"/>
          </p:cNvPicPr>
          <p:nvPr/>
        </p:nvPicPr>
        <p:blipFill>
          <a:blip r:embed="rId6">
            <a:extLst>
              <a:ext uri="{28A0092B-C50C-407E-A947-70E740481C1C}">
                <a14:useLocalDpi xmlns:a14="http://schemas.microsoft.com/office/drawing/2010/main" val="0"/>
              </a:ext>
            </a:extLst>
          </a:blip>
          <a:srcRect l="1866" t="32697" r="42213" b="22961"/>
          <a:stretch>
            <a:fillRect/>
          </a:stretch>
        </p:blipFill>
        <p:spPr bwMode="auto">
          <a:xfrm>
            <a:off x="7020272" y="1540177"/>
            <a:ext cx="1417464" cy="7366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8" name="TextBox 8"/>
          <p:cNvSpPr txBox="1">
            <a:spLocks noChangeArrowheads="1"/>
          </p:cNvSpPr>
          <p:nvPr/>
        </p:nvSpPr>
        <p:spPr bwMode="auto">
          <a:xfrm>
            <a:off x="179512" y="3674056"/>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Passing in pairs</a:t>
            </a:r>
          </a:p>
          <a:p>
            <a:pPr eaLnBrk="1" hangingPunct="1">
              <a:spcBef>
                <a:spcPct val="0"/>
              </a:spcBef>
              <a:buFontTx/>
              <a:buNone/>
            </a:pPr>
            <a:endParaRPr lang="en-GB" altLang="en-US" sz="1600" u="sng" dirty="0">
              <a:latin typeface="Tw Cen MT Condensed" panose="020B0606020104020203" pitchFamily="34" charset="0"/>
            </a:endParaRPr>
          </a:p>
          <a:p>
            <a:pPr marL="0" indent="0">
              <a:spcBef>
                <a:spcPct val="0"/>
              </a:spcBef>
              <a:buNone/>
            </a:pPr>
            <a:r>
              <a:rPr lang="en-GB" altLang="en-US" sz="1600" dirty="0">
                <a:latin typeface="Tw Cen MT Condensed" panose="020B0606020104020203" pitchFamily="34" charset="0"/>
              </a:rPr>
              <a:t>Pupils practice skill in isolation, opposite partner. </a:t>
            </a:r>
          </a:p>
          <a:p>
            <a:pPr marL="0" indent="0">
              <a:spcBef>
                <a:spcPct val="0"/>
              </a:spcBef>
              <a:buNone/>
            </a:pPr>
            <a:r>
              <a:rPr lang="en-GB" altLang="en-US" sz="1600" dirty="0">
                <a:latin typeface="Tw Cen MT Condensed" panose="020B0606020104020203" pitchFamily="34" charset="0"/>
              </a:rPr>
              <a:t>Control, pass, control, pass. </a:t>
            </a:r>
            <a:endParaRPr lang="en-GB" altLang="en-US" sz="1600" i="1" dirty="0">
              <a:latin typeface="Tw Cen MT Condensed" panose="020B0606020104020203" pitchFamily="34" charset="0"/>
            </a:endParaRPr>
          </a:p>
          <a:p>
            <a:pPr marL="0" indent="0">
              <a:spcBef>
                <a:spcPct val="0"/>
              </a:spcBef>
              <a:buNone/>
            </a:pPr>
            <a:r>
              <a:rPr lang="en-GB" altLang="en-US" sz="1600" b="1" i="1" u="sng" dirty="0">
                <a:latin typeface="Tw Cen MT Condensed" panose="020B0606020104020203" pitchFamily="34" charset="0"/>
              </a:rPr>
              <a:t>M/A pupils should practice the skill over a greater distance,</a:t>
            </a:r>
          </a:p>
          <a:p>
            <a:pPr marL="0" indent="0">
              <a:spcBef>
                <a:spcPct val="0"/>
              </a:spcBef>
              <a:buNone/>
            </a:pPr>
            <a:r>
              <a:rPr lang="en-GB" altLang="en-US" sz="1600" b="1" i="1" u="sng" dirty="0">
                <a:latin typeface="Tw Cen MT Condensed" panose="020B0606020104020203" pitchFamily="34" charset="0"/>
              </a:rPr>
              <a:t>L/A Close together.</a:t>
            </a:r>
          </a:p>
        </p:txBody>
      </p:sp>
      <p:sp>
        <p:nvSpPr>
          <p:cNvPr id="130" name="Oval 129"/>
          <p:cNvSpPr/>
          <p:nvPr/>
        </p:nvSpPr>
        <p:spPr>
          <a:xfrm>
            <a:off x="4861496" y="4364087"/>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1" name="Oval 130"/>
          <p:cNvSpPr/>
          <p:nvPr/>
        </p:nvSpPr>
        <p:spPr>
          <a:xfrm>
            <a:off x="5222106" y="4365104"/>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2" name="Oval 131"/>
          <p:cNvSpPr/>
          <p:nvPr/>
        </p:nvSpPr>
        <p:spPr>
          <a:xfrm>
            <a:off x="5582146" y="4365104"/>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3" name="Oval 132"/>
          <p:cNvSpPr/>
          <p:nvPr/>
        </p:nvSpPr>
        <p:spPr>
          <a:xfrm>
            <a:off x="5942186" y="4365104"/>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4" name="Oval 133"/>
          <p:cNvSpPr/>
          <p:nvPr/>
        </p:nvSpPr>
        <p:spPr>
          <a:xfrm>
            <a:off x="6229648" y="4293096"/>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5" name="Oval 134"/>
          <p:cNvSpPr/>
          <p:nvPr/>
        </p:nvSpPr>
        <p:spPr>
          <a:xfrm>
            <a:off x="6590258" y="4293096"/>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6" name="Oval 135"/>
          <p:cNvSpPr/>
          <p:nvPr/>
        </p:nvSpPr>
        <p:spPr>
          <a:xfrm>
            <a:off x="6950298" y="4221088"/>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7" name="Oval 136"/>
          <p:cNvSpPr/>
          <p:nvPr/>
        </p:nvSpPr>
        <p:spPr>
          <a:xfrm>
            <a:off x="7310338" y="4149080"/>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8" name="Oval 137"/>
          <p:cNvSpPr/>
          <p:nvPr/>
        </p:nvSpPr>
        <p:spPr>
          <a:xfrm>
            <a:off x="7670378" y="4077072"/>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9" name="Oval 138"/>
          <p:cNvSpPr/>
          <p:nvPr/>
        </p:nvSpPr>
        <p:spPr>
          <a:xfrm>
            <a:off x="8102426" y="4005064"/>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0" name="Oval 139"/>
          <p:cNvSpPr/>
          <p:nvPr/>
        </p:nvSpPr>
        <p:spPr>
          <a:xfrm>
            <a:off x="8389888" y="3933056"/>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1" name="Multiply 140"/>
          <p:cNvSpPr/>
          <p:nvPr/>
        </p:nvSpPr>
        <p:spPr>
          <a:xfrm rot="5400000">
            <a:off x="5003378" y="4940498"/>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2" name="Multiply 141"/>
          <p:cNvSpPr/>
          <p:nvPr/>
        </p:nvSpPr>
        <p:spPr>
          <a:xfrm rot="5400000">
            <a:off x="5435426"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3" name="Multiply 142"/>
          <p:cNvSpPr/>
          <p:nvPr/>
        </p:nvSpPr>
        <p:spPr>
          <a:xfrm rot="5400000">
            <a:off x="5867474"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4" name="Multiply 143"/>
          <p:cNvSpPr/>
          <p:nvPr/>
        </p:nvSpPr>
        <p:spPr>
          <a:xfrm rot="5400000">
            <a:off x="6300986"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5" name="Multiply 144"/>
          <p:cNvSpPr/>
          <p:nvPr/>
        </p:nvSpPr>
        <p:spPr>
          <a:xfrm rot="5400000">
            <a:off x="6661026"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6" name="Multiply 145"/>
          <p:cNvSpPr/>
          <p:nvPr/>
        </p:nvSpPr>
        <p:spPr>
          <a:xfrm rot="5400000">
            <a:off x="7163618"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7" name="Multiply 146"/>
          <p:cNvSpPr/>
          <p:nvPr/>
        </p:nvSpPr>
        <p:spPr>
          <a:xfrm rot="5400000">
            <a:off x="7597130" y="4940498"/>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8" name="Multiply 147"/>
          <p:cNvSpPr/>
          <p:nvPr/>
        </p:nvSpPr>
        <p:spPr>
          <a:xfrm rot="5400000">
            <a:off x="8029178"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9" name="Multiply 148"/>
          <p:cNvSpPr/>
          <p:nvPr/>
        </p:nvSpPr>
        <p:spPr>
          <a:xfrm rot="5400000">
            <a:off x="8459762"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0" name="Oval 149"/>
          <p:cNvSpPr/>
          <p:nvPr/>
        </p:nvSpPr>
        <p:spPr>
          <a:xfrm>
            <a:off x="4861496" y="4867126"/>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1" name="Oval 150"/>
          <p:cNvSpPr/>
          <p:nvPr/>
        </p:nvSpPr>
        <p:spPr>
          <a:xfrm>
            <a:off x="5222106" y="4868143"/>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2" name="Oval 151"/>
          <p:cNvSpPr/>
          <p:nvPr/>
        </p:nvSpPr>
        <p:spPr>
          <a:xfrm>
            <a:off x="5582146" y="4868143"/>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3" name="Oval 152"/>
          <p:cNvSpPr/>
          <p:nvPr/>
        </p:nvSpPr>
        <p:spPr>
          <a:xfrm>
            <a:off x="5942186" y="4868143"/>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4" name="Oval 153"/>
          <p:cNvSpPr/>
          <p:nvPr/>
        </p:nvSpPr>
        <p:spPr>
          <a:xfrm>
            <a:off x="6229648" y="4869160"/>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5" name="Oval 154"/>
          <p:cNvSpPr/>
          <p:nvPr/>
        </p:nvSpPr>
        <p:spPr>
          <a:xfrm>
            <a:off x="6590258" y="4870177"/>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6" name="Oval 155"/>
          <p:cNvSpPr/>
          <p:nvPr/>
        </p:nvSpPr>
        <p:spPr>
          <a:xfrm>
            <a:off x="6950298" y="4870177"/>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7" name="Oval 156"/>
          <p:cNvSpPr/>
          <p:nvPr/>
        </p:nvSpPr>
        <p:spPr>
          <a:xfrm>
            <a:off x="7310338" y="4870177"/>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8" name="Oval 157"/>
          <p:cNvSpPr/>
          <p:nvPr/>
        </p:nvSpPr>
        <p:spPr>
          <a:xfrm>
            <a:off x="7597800" y="4867126"/>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9" name="Oval 158"/>
          <p:cNvSpPr/>
          <p:nvPr/>
        </p:nvSpPr>
        <p:spPr>
          <a:xfrm>
            <a:off x="7958410" y="4868143"/>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0" name="Oval 159"/>
          <p:cNvSpPr/>
          <p:nvPr/>
        </p:nvSpPr>
        <p:spPr>
          <a:xfrm>
            <a:off x="8318450" y="4868143"/>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1" name="Oval 160"/>
          <p:cNvSpPr/>
          <p:nvPr/>
        </p:nvSpPr>
        <p:spPr>
          <a:xfrm>
            <a:off x="8605912" y="4868143"/>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2" name="Oval 161"/>
          <p:cNvSpPr/>
          <p:nvPr/>
        </p:nvSpPr>
        <p:spPr>
          <a:xfrm>
            <a:off x="8678490" y="3861048"/>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3" name="Multiply 162"/>
          <p:cNvSpPr/>
          <p:nvPr/>
        </p:nvSpPr>
        <p:spPr>
          <a:xfrm rot="5400000">
            <a:off x="5013226" y="4076402"/>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4" name="Multiply 163"/>
          <p:cNvSpPr/>
          <p:nvPr/>
        </p:nvSpPr>
        <p:spPr>
          <a:xfrm rot="5400000">
            <a:off x="5445274" y="4076279"/>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5" name="Multiply 164"/>
          <p:cNvSpPr/>
          <p:nvPr/>
        </p:nvSpPr>
        <p:spPr>
          <a:xfrm rot="5400000">
            <a:off x="5877322" y="4076279"/>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6" name="Multiply 165"/>
          <p:cNvSpPr/>
          <p:nvPr/>
        </p:nvSpPr>
        <p:spPr>
          <a:xfrm rot="5400000">
            <a:off x="6310834" y="4076279"/>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7" name="Multiply 166"/>
          <p:cNvSpPr/>
          <p:nvPr/>
        </p:nvSpPr>
        <p:spPr>
          <a:xfrm rot="5400000">
            <a:off x="6670874" y="4004271"/>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8" name="Multiply 167"/>
          <p:cNvSpPr/>
          <p:nvPr/>
        </p:nvSpPr>
        <p:spPr>
          <a:xfrm rot="5400000">
            <a:off x="7173466" y="3932263"/>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9" name="Multiply 168"/>
          <p:cNvSpPr/>
          <p:nvPr/>
        </p:nvSpPr>
        <p:spPr>
          <a:xfrm rot="5400000">
            <a:off x="7606978" y="3860255"/>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0" name="Multiply 169"/>
          <p:cNvSpPr/>
          <p:nvPr/>
        </p:nvSpPr>
        <p:spPr>
          <a:xfrm rot="5400000">
            <a:off x="8039026" y="3788247"/>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1" name="Multiply 170"/>
          <p:cNvSpPr/>
          <p:nvPr/>
        </p:nvSpPr>
        <p:spPr>
          <a:xfrm rot="5400000">
            <a:off x="8469610" y="3716362"/>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2" name="TextBox 8"/>
          <p:cNvSpPr txBox="1">
            <a:spLocks noChangeArrowheads="1"/>
          </p:cNvSpPr>
          <p:nvPr/>
        </p:nvSpPr>
        <p:spPr bwMode="auto">
          <a:xfrm>
            <a:off x="4572124" y="2348880"/>
            <a:ext cx="4393059"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Dribbling Gates</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173" name="Rectangle 172"/>
          <p:cNvSpPr/>
          <p:nvPr/>
        </p:nvSpPr>
        <p:spPr>
          <a:xfrm>
            <a:off x="5868169" y="2420888"/>
            <a:ext cx="2808287"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p:cNvSpPr/>
          <p:nvPr/>
        </p:nvSpPr>
        <p:spPr>
          <a:xfrm>
            <a:off x="7956376" y="249289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p:cNvSpPr/>
          <p:nvPr/>
        </p:nvSpPr>
        <p:spPr>
          <a:xfrm>
            <a:off x="8244408" y="292494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 175"/>
          <p:cNvSpPr/>
          <p:nvPr/>
        </p:nvSpPr>
        <p:spPr>
          <a:xfrm>
            <a:off x="6876256" y="3429000"/>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p:cNvSpPr/>
          <p:nvPr/>
        </p:nvSpPr>
        <p:spPr>
          <a:xfrm>
            <a:off x="6156176" y="3429000"/>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p:cNvSpPr/>
          <p:nvPr/>
        </p:nvSpPr>
        <p:spPr>
          <a:xfrm>
            <a:off x="6516216" y="249289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p:cNvSpPr/>
          <p:nvPr/>
        </p:nvSpPr>
        <p:spPr>
          <a:xfrm>
            <a:off x="5940152" y="2780928"/>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Oval 179"/>
          <p:cNvSpPr/>
          <p:nvPr/>
        </p:nvSpPr>
        <p:spPr>
          <a:xfrm>
            <a:off x="6372200" y="2852936"/>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 180"/>
          <p:cNvSpPr/>
          <p:nvPr/>
        </p:nvSpPr>
        <p:spPr>
          <a:xfrm>
            <a:off x="6588224" y="3068960"/>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81"/>
          <p:cNvSpPr/>
          <p:nvPr/>
        </p:nvSpPr>
        <p:spPr>
          <a:xfrm>
            <a:off x="7092280" y="3429000"/>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Oval 182"/>
          <p:cNvSpPr/>
          <p:nvPr/>
        </p:nvSpPr>
        <p:spPr>
          <a:xfrm>
            <a:off x="7452320" y="3429000"/>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Oval 183"/>
          <p:cNvSpPr/>
          <p:nvPr/>
        </p:nvSpPr>
        <p:spPr>
          <a:xfrm>
            <a:off x="8100392" y="342900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Oval 184"/>
          <p:cNvSpPr/>
          <p:nvPr/>
        </p:nvSpPr>
        <p:spPr>
          <a:xfrm>
            <a:off x="8316416" y="342900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 185"/>
          <p:cNvSpPr/>
          <p:nvPr/>
        </p:nvSpPr>
        <p:spPr>
          <a:xfrm>
            <a:off x="7092280" y="2564904"/>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p:cNvSpPr/>
          <p:nvPr/>
        </p:nvSpPr>
        <p:spPr>
          <a:xfrm>
            <a:off x="7092280" y="278092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Oval 187"/>
          <p:cNvSpPr/>
          <p:nvPr/>
        </p:nvSpPr>
        <p:spPr>
          <a:xfrm>
            <a:off x="7812360" y="31409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p:cNvSpPr/>
          <p:nvPr/>
        </p:nvSpPr>
        <p:spPr>
          <a:xfrm>
            <a:off x="7740352" y="299695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p:cNvSpPr/>
          <p:nvPr/>
        </p:nvSpPr>
        <p:spPr>
          <a:xfrm>
            <a:off x="5940152" y="306896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p:cNvSpPr/>
          <p:nvPr/>
        </p:nvSpPr>
        <p:spPr>
          <a:xfrm>
            <a:off x="6156176" y="306896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054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13"/>
          <p:cNvSpPr txBox="1">
            <a:spLocks noChangeArrowheads="1"/>
          </p:cNvSpPr>
          <p:nvPr/>
        </p:nvSpPr>
        <p:spPr bwMode="auto">
          <a:xfrm>
            <a:off x="179388" y="2332757"/>
            <a:ext cx="8785225"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 </a:t>
            </a:r>
            <a:r>
              <a:rPr lang="en-GB" altLang="en-US" sz="1600" dirty="0">
                <a:latin typeface="Tw Cen MT Condensed" pitchFamily="34" charset="0"/>
              </a:rPr>
              <a:t> 4 (</a:t>
            </a:r>
            <a:r>
              <a:rPr lang="en-GB" altLang="en-US" sz="16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 </a:t>
            </a:r>
          </a:p>
        </p:txBody>
      </p:sp>
      <p:sp>
        <p:nvSpPr>
          <p:cNvPr id="6"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6- Lesson 2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0"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1"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3"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3" descr="http://tummax.com/wp-content/uploads/2015/05/w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179388" y="3273946"/>
            <a:ext cx="8785225" cy="3539430"/>
          </a:xfrm>
          <a:prstGeom prst="rect">
            <a:avLst/>
          </a:prstGeom>
          <a:noFill/>
          <a:ln w="9525">
            <a:solidFill>
              <a:schemeClr val="tx1"/>
            </a:solidFill>
            <a:miter lim="800000"/>
            <a:headEnd/>
            <a:tailEnd/>
          </a:ln>
        </p:spPr>
        <p:txBody>
          <a:bodyPr>
            <a:spAutoFit/>
          </a:bodyPr>
          <a:lstStyle/>
          <a:p>
            <a:pPr>
              <a:defRPr/>
            </a:pPr>
            <a:r>
              <a:rPr lang="en-GB" sz="1600" u="sng" dirty="0">
                <a:latin typeface="Tw Cen MT Condensed" panose="020B0606020104020203" pitchFamily="34" charset="0"/>
              </a:rPr>
              <a:t>1.Warm-up – </a:t>
            </a:r>
            <a:r>
              <a:rPr lang="en-GB" sz="1600" dirty="0">
                <a:latin typeface="Tw Cen MT Condensed" panose="020B0606020104020203" pitchFamily="34" charset="0"/>
              </a:rPr>
              <a:t>Pupils start jogging around the playing area avoiding each other &amp; listening, when the teacher calls out “French Potty!” children must freeze with their knee’s bent and their back straight! STRETCH, then repeat &amp; move to </a:t>
            </a:r>
            <a:r>
              <a:rPr lang="en-GB" sz="1600" u="sng" dirty="0">
                <a:latin typeface="Tw Cen MT Condensed" panose="020B0606020104020203" pitchFamily="34" charset="0"/>
              </a:rPr>
              <a:t>‘Getting familiar with the stick’ (see prev. lesson)</a:t>
            </a:r>
          </a:p>
          <a:p>
            <a:pPr>
              <a:spcBef>
                <a:spcPct val="0"/>
              </a:spcBef>
            </a:pPr>
            <a:endParaRPr lang="en-GB" altLang="en-US" sz="1600"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2. Passing in pairs:</a:t>
            </a:r>
            <a:r>
              <a:rPr lang="en-GB" altLang="en-US" sz="1600" dirty="0">
                <a:latin typeface="Tw Cen MT Condensed" panose="020B0606020104020203" pitchFamily="34" charset="0"/>
              </a:rPr>
              <a:t> Pupils organised into pairs of similar ability (use Coloured bibs to make this easier, Blue must partner up with a blue </a:t>
            </a:r>
            <a:r>
              <a:rPr lang="en-GB" altLang="en-US" sz="1600" dirty="0" err="1">
                <a:latin typeface="Tw Cen MT Condensed" panose="020B0606020104020203" pitchFamily="34" charset="0"/>
              </a:rPr>
              <a:t>etc</a:t>
            </a:r>
            <a:r>
              <a:rPr lang="en-GB" altLang="en-US" sz="1600" dirty="0">
                <a:latin typeface="Tw Cen MT Condensed" panose="020B0606020104020203" pitchFamily="34" charset="0"/>
              </a:rPr>
              <a:t>). Pupils practice skill in isolation, opposite partner.  Control, pass, control, pass. </a:t>
            </a:r>
            <a:r>
              <a:rPr lang="en-GB" altLang="en-US" sz="1600" i="1" dirty="0">
                <a:latin typeface="Tw Cen MT Condensed" panose="020B0606020104020203" pitchFamily="34" charset="0"/>
              </a:rPr>
              <a:t> </a:t>
            </a:r>
            <a:r>
              <a:rPr lang="en-GB" altLang="en-US" sz="1600" b="1" i="1" u="sng" dirty="0">
                <a:latin typeface="Tw Cen MT Condensed" panose="020B0606020104020203" pitchFamily="34" charset="0"/>
              </a:rPr>
              <a:t>M/A pupils should practice the skill over a greater distance, w/ both feet. L/A Close together.</a:t>
            </a:r>
            <a:endParaRPr lang="en-GB" altLang="en-US" sz="1600"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3. Passing gates (In pairs): </a:t>
            </a:r>
            <a:r>
              <a:rPr lang="en-GB" altLang="en-US" sz="1600" dirty="0">
                <a:latin typeface="Tw Cen MT Condensed" panose="020B0606020104020203" pitchFamily="34" charset="0"/>
              </a:rPr>
              <a:t>Spread pairs out around space. Pupils must try to pass the ball to their partner through a gate. Set a time limit and see how many gates they can complete. Each gate equals a point. </a:t>
            </a:r>
            <a:r>
              <a:rPr lang="en-GB" altLang="en-US" sz="1600" b="1" i="1" u="sng" dirty="0">
                <a:latin typeface="Tw Cen MT Condensed" panose="020B0606020104020203" pitchFamily="34" charset="0"/>
              </a:rPr>
              <a:t>M/A Use smaller gates. L/A Use larger gates</a:t>
            </a:r>
          </a:p>
          <a:p>
            <a:pPr>
              <a:spcBef>
                <a:spcPct val="0"/>
              </a:spcBef>
            </a:pPr>
            <a:r>
              <a:rPr lang="en-GB" altLang="en-US" sz="1600" b="1" i="1" u="sng" dirty="0">
                <a:latin typeface="Tw Cen MT Condensed" panose="020B0606020104020203" pitchFamily="34" charset="0"/>
              </a:rPr>
              <a:t> </a:t>
            </a:r>
            <a:r>
              <a:rPr lang="en-GB" altLang="en-US" sz="1600" dirty="0">
                <a:latin typeface="Tw Cen MT Condensed" panose="020B0606020104020203" pitchFamily="34" charset="0"/>
              </a:rPr>
              <a:t>Red = Large space between cones. Blue = Medium space between cones. Yellow = Small space.</a:t>
            </a:r>
          </a:p>
          <a:p>
            <a:pPr>
              <a:spcBef>
                <a:spcPct val="0"/>
              </a:spcBef>
            </a:pPr>
            <a:endParaRPr lang="en-GB" altLang="en-US" sz="1600" b="1" i="1"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4. </a:t>
            </a:r>
            <a:r>
              <a:rPr lang="en-GB" altLang="en-US" sz="1600" u="sng" dirty="0" err="1">
                <a:latin typeface="Tw Cen MT Condensed" panose="020B0606020104020203" pitchFamily="34" charset="0"/>
              </a:rPr>
              <a:t>Keepball</a:t>
            </a:r>
            <a:r>
              <a:rPr lang="en-GB" altLang="en-US" sz="1600" u="sng" dirty="0">
                <a:latin typeface="Tw Cen MT Condensed" panose="020B0606020104020203" pitchFamily="34" charset="0"/>
              </a:rPr>
              <a:t> – </a:t>
            </a:r>
            <a:r>
              <a:rPr lang="en-GB" altLang="en-US" sz="1600" dirty="0">
                <a:latin typeface="Tw Cen MT Condensed" panose="020B0606020104020203" pitchFamily="34" charset="0"/>
              </a:rPr>
              <a:t>Our children are now ready to execute their push pass against opposition. The way that we start to introduce them to this skill is through ‘</a:t>
            </a:r>
            <a:r>
              <a:rPr lang="en-GB" altLang="en-US" sz="1600" dirty="0" err="1">
                <a:latin typeface="Tw Cen MT Condensed" panose="020B0606020104020203" pitchFamily="34" charset="0"/>
              </a:rPr>
              <a:t>Keepball</a:t>
            </a:r>
            <a:r>
              <a:rPr lang="en-GB" altLang="en-US" sz="1600" dirty="0">
                <a:latin typeface="Tw Cen MT Condensed" panose="020B0606020104020203" pitchFamily="34" charset="0"/>
              </a:rPr>
              <a:t>’. Mark out some large grids (we want to set up these exercises to favour the ‘passers’ not the ‘defender’), within which we want a team of 5 or 6 to keep the ball away from the defender who tries to intercept it!.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an amount of passes as a target, if the ‘passers’ meet this – they get a goal! </a:t>
            </a:r>
            <a:r>
              <a:rPr lang="en-GB" altLang="en-US" sz="1600" b="1" i="1" u="sng" dirty="0">
                <a:latin typeface="Tw Cen MT Condensed" panose="020B0606020104020203" pitchFamily="34" charset="0"/>
              </a:rPr>
              <a:t>Ensure that M/A play with children of a similar ability, likewise for L/A.</a:t>
            </a:r>
            <a:endParaRPr lang="en-GB" altLang="en-US" sz="1600" u="sng" dirty="0">
              <a:latin typeface="Tw Cen MT Condensed" panose="020B0606020104020203" pitchFamily="34" charset="0"/>
            </a:endParaRPr>
          </a:p>
        </p:txBody>
      </p:sp>
      <p:sp>
        <p:nvSpPr>
          <p:cNvPr id="1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20" name="Subtitle 2"/>
          <p:cNvSpPr txBox="1">
            <a:spLocks/>
          </p:cNvSpPr>
          <p:nvPr/>
        </p:nvSpPr>
        <p:spPr bwMode="auto">
          <a:xfrm>
            <a:off x="179388" y="765175"/>
            <a:ext cx="3240087" cy="1152525"/>
          </a:xfrm>
          <a:prstGeom prst="rect">
            <a:avLst/>
          </a:prstGeom>
          <a:solidFill>
            <a:schemeClr val="tx2">
              <a:lumMod val="40000"/>
              <a:lumOff val="60000"/>
            </a:schemeClr>
          </a:solidFill>
          <a:ln w="9525">
            <a:solidFill>
              <a:schemeClr val="tx1"/>
            </a:solid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1 –  Develop pupil’s ability to pass the Hockey ball to teammates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2 –  Develop pupil’s ability to apply skill in a competitive environment </a:t>
            </a:r>
          </a:p>
        </p:txBody>
      </p:sp>
      <p:sp>
        <p:nvSpPr>
          <p:cNvPr id="21" name="Subtitle 2"/>
          <p:cNvSpPr txBox="1">
            <a:spLocks/>
          </p:cNvSpPr>
          <p:nvPr/>
        </p:nvSpPr>
        <p:spPr>
          <a:xfrm>
            <a:off x="3492500" y="765175"/>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can stop and pass the ball in isolation with consistency (4/5 times out of 5 at 5m distance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can stop and pass the ball in a conditioned game scenario with moderate consistency (2/3 times out of 5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pupils use teaching points to help others improve their technique?</a:t>
            </a:r>
          </a:p>
        </p:txBody>
      </p:sp>
      <p:pic>
        <p:nvPicPr>
          <p:cNvPr id="14"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258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6- Lesson 2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p:cNvSpPr txBox="1">
            <a:spLocks noChangeArrowheads="1"/>
          </p:cNvSpPr>
          <p:nvPr/>
        </p:nvSpPr>
        <p:spPr bwMode="auto">
          <a:xfrm>
            <a:off x="179388" y="234888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‘Getting familiar with the stick’</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11" name="Frame 10"/>
          <p:cNvSpPr/>
          <p:nvPr/>
        </p:nvSpPr>
        <p:spPr>
          <a:xfrm>
            <a:off x="359445" y="2674640"/>
            <a:ext cx="3996531" cy="936104"/>
          </a:xfrm>
          <a:prstGeom prst="frame">
            <a:avLst>
              <a:gd name="adj1" fmla="val 538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solidFill>
                <a:schemeClr val="tx1"/>
              </a:solidFill>
              <a:latin typeface="Tw Cen MT Condensed" panose="020B0606020104020203" pitchFamily="34" charset="0"/>
            </a:endParaRPr>
          </a:p>
        </p:txBody>
      </p:sp>
      <p:sp>
        <p:nvSpPr>
          <p:cNvPr id="12" name="Multiply 11"/>
          <p:cNvSpPr/>
          <p:nvPr/>
        </p:nvSpPr>
        <p:spPr>
          <a:xfrm rot="5400000">
            <a:off x="5755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 name="Multiply 12"/>
          <p:cNvSpPr/>
          <p:nvPr/>
        </p:nvSpPr>
        <p:spPr>
          <a:xfrm rot="5400000">
            <a:off x="791493"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 name="Multiply 13"/>
          <p:cNvSpPr/>
          <p:nvPr/>
        </p:nvSpPr>
        <p:spPr>
          <a:xfrm rot="5400000">
            <a:off x="1583656"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 name="Multiply 14"/>
          <p:cNvSpPr/>
          <p:nvPr/>
        </p:nvSpPr>
        <p:spPr>
          <a:xfrm rot="5400000">
            <a:off x="3887912" y="3250604"/>
            <a:ext cx="215900" cy="217488"/>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 name="Multiply 15"/>
          <p:cNvSpPr/>
          <p:nvPr/>
        </p:nvSpPr>
        <p:spPr>
          <a:xfrm rot="5400000">
            <a:off x="3455318"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 name="Multiply 16"/>
          <p:cNvSpPr/>
          <p:nvPr/>
        </p:nvSpPr>
        <p:spPr>
          <a:xfrm rot="5400000">
            <a:off x="2015456" y="31069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Multiply 17"/>
          <p:cNvSpPr/>
          <p:nvPr/>
        </p:nvSpPr>
        <p:spPr>
          <a:xfrm rot="5400000">
            <a:off x="2879850" y="3034704"/>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9" name="Multiply 18"/>
          <p:cNvSpPr/>
          <p:nvPr/>
        </p:nvSpPr>
        <p:spPr>
          <a:xfrm rot="5400000">
            <a:off x="16423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Multiply 19"/>
          <p:cNvSpPr/>
          <p:nvPr/>
        </p:nvSpPr>
        <p:spPr>
          <a:xfrm rot="5400000">
            <a:off x="1079625" y="2890242"/>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1" name="Multiply 20"/>
          <p:cNvSpPr/>
          <p:nvPr/>
        </p:nvSpPr>
        <p:spPr>
          <a:xfrm rot="5400000">
            <a:off x="2736181"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Multiply 21"/>
          <p:cNvSpPr/>
          <p:nvPr/>
        </p:nvSpPr>
        <p:spPr>
          <a:xfrm rot="5400000">
            <a:off x="2304381"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TextBox 8"/>
          <p:cNvSpPr txBox="1">
            <a:spLocks noChangeArrowheads="1"/>
          </p:cNvSpPr>
          <p:nvPr/>
        </p:nvSpPr>
        <p:spPr bwMode="auto">
          <a:xfrm>
            <a:off x="17938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Stopping the ball:</a:t>
            </a:r>
          </a:p>
          <a:p>
            <a:pPr eaLnBrk="1" hangingPunct="1">
              <a:spcBef>
                <a:spcPct val="0"/>
              </a:spcBef>
            </a:pPr>
            <a:r>
              <a:rPr lang="en-GB" altLang="en-US" sz="1600">
                <a:latin typeface="Tw Cen MT Condensed" panose="020B0606020104020203" pitchFamily="34" charset="0"/>
              </a:rPr>
              <a:t>Bend knees to get close</a:t>
            </a:r>
          </a:p>
          <a:p>
            <a:pPr eaLnBrk="1" hangingPunct="1">
              <a:spcBef>
                <a:spcPct val="0"/>
              </a:spcBef>
            </a:pPr>
            <a:r>
              <a:rPr lang="en-GB" altLang="en-US" sz="1600">
                <a:latin typeface="Tw Cen MT Condensed" panose="020B0606020104020203" pitchFamily="34" charset="0"/>
              </a:rPr>
              <a:t> to the floor</a:t>
            </a:r>
          </a:p>
          <a:p>
            <a:pPr eaLnBrk="1" hangingPunct="1">
              <a:spcBef>
                <a:spcPct val="0"/>
              </a:spcBef>
            </a:pPr>
            <a:r>
              <a:rPr lang="en-GB" altLang="en-US" sz="1600">
                <a:latin typeface="Tw Cen MT Condensed" panose="020B0606020104020203" pitchFamily="34" charset="0"/>
              </a:rPr>
              <a:t>Place stick parallel to floor</a:t>
            </a:r>
          </a:p>
          <a:p>
            <a:pPr eaLnBrk="1" hangingPunct="1">
              <a:spcBef>
                <a:spcPct val="0"/>
              </a:spcBef>
            </a:pPr>
            <a:r>
              <a:rPr lang="en-GB" altLang="en-US" sz="1600">
                <a:latin typeface="Tw Cen MT Condensed" panose="020B0606020104020203" pitchFamily="34" charset="0"/>
              </a:rPr>
              <a:t>Use largest part of the stick</a:t>
            </a:r>
          </a:p>
          <a:p>
            <a:pPr eaLnBrk="1" hangingPunct="1">
              <a:spcBef>
                <a:spcPct val="0"/>
              </a:spcBef>
            </a:pPr>
            <a:r>
              <a:rPr lang="en-GB" altLang="en-US" sz="1600">
                <a:latin typeface="Tw Cen MT Condensed" panose="020B0606020104020203" pitchFamily="34" charset="0"/>
              </a:rPr>
              <a:t>Allow the ball to hit the stick, soft grip</a:t>
            </a:r>
          </a:p>
        </p:txBody>
      </p:sp>
      <p:pic>
        <p:nvPicPr>
          <p:cNvPr id="24" name="Picture 66"/>
          <p:cNvPicPr>
            <a:picLocks noChangeAspect="1" noChangeArrowheads="1"/>
          </p:cNvPicPr>
          <p:nvPr/>
        </p:nvPicPr>
        <p:blipFill>
          <a:blip r:embed="rId4" cstate="print">
            <a:extLst>
              <a:ext uri="{28A0092B-C50C-407E-A947-70E740481C1C}">
                <a14:useLocalDpi xmlns:a14="http://schemas.microsoft.com/office/drawing/2010/main" val="0"/>
              </a:ext>
            </a:extLst>
          </a:blip>
          <a:srcRect l="4596" t="50000" r="41608" b="19717"/>
          <a:stretch>
            <a:fillRect/>
          </a:stretch>
        </p:blipFill>
        <p:spPr bwMode="auto">
          <a:xfrm>
            <a:off x="2267744" y="1124670"/>
            <a:ext cx="2151063" cy="792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8"/>
          <p:cNvSpPr txBox="1">
            <a:spLocks noChangeArrowheads="1"/>
          </p:cNvSpPr>
          <p:nvPr/>
        </p:nvSpPr>
        <p:spPr bwMode="auto">
          <a:xfrm>
            <a:off x="179512" y="3659540"/>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Passing Gates</a:t>
            </a:r>
          </a:p>
          <a:p>
            <a:pPr marL="0" indent="0" eaLnBrk="1" hangingPunct="1">
              <a:spcBef>
                <a:spcPct val="0"/>
              </a:spcBef>
              <a:buNone/>
            </a:pPr>
            <a:r>
              <a:rPr lang="en-GB" altLang="en-US" sz="1600" dirty="0">
                <a:latin typeface="Tw Cen MT Condensed" panose="020B0606020104020203" pitchFamily="34" charset="0"/>
              </a:rPr>
              <a:t>Red = Large space between cones. Blue = Medium space between cones.</a:t>
            </a:r>
          </a:p>
          <a:p>
            <a:pPr marL="0" indent="0" eaLnBrk="1" hangingPunct="1">
              <a:spcBef>
                <a:spcPct val="0"/>
              </a:spcBef>
              <a:buNone/>
            </a:pPr>
            <a:r>
              <a:rPr lang="en-GB" altLang="en-US" sz="1600" dirty="0">
                <a:latin typeface="Tw Cen MT Condensed" panose="020B0606020104020203" pitchFamily="34" charset="0"/>
              </a:rPr>
              <a:t>Yellow = Small space. Let the children practice passing through the gates,</a:t>
            </a:r>
          </a:p>
          <a:p>
            <a:pPr marL="0" indent="0" eaLnBrk="1" hangingPunct="1">
              <a:spcBef>
                <a:spcPct val="0"/>
              </a:spcBef>
              <a:buNone/>
            </a:pPr>
            <a:r>
              <a:rPr lang="en-GB" altLang="en-US" sz="1600" dirty="0">
                <a:latin typeface="Tw Cen MT Condensed" panose="020B0606020104020203" pitchFamily="34" charset="0"/>
              </a:rPr>
              <a:t>ensuring they keep the ball close to them.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 time limit,</a:t>
            </a:r>
          </a:p>
          <a:p>
            <a:pPr marL="0" indent="0" eaLnBrk="1" hangingPunct="1">
              <a:spcBef>
                <a:spcPct val="0"/>
              </a:spcBef>
              <a:buNone/>
            </a:pPr>
            <a:r>
              <a:rPr lang="en-GB" altLang="en-US" sz="1600" dirty="0">
                <a:latin typeface="Tw Cen MT Condensed" panose="020B0606020104020203" pitchFamily="34" charset="0"/>
              </a:rPr>
              <a:t>how many gates can you pass through in 1 minute. Go!</a:t>
            </a:r>
          </a:p>
          <a:p>
            <a:pPr marL="0" indent="0" eaLnBrk="1" hangingPunct="1">
              <a:spcBef>
                <a:spcPct val="0"/>
              </a:spcBef>
              <a:buNone/>
            </a:pPr>
            <a:r>
              <a:rPr lang="en-GB" altLang="en-US" sz="1600" b="1" i="1" u="sng" dirty="0">
                <a:latin typeface="Tw Cen MT Condensed" panose="020B0606020104020203" pitchFamily="34" charset="0"/>
              </a:rPr>
              <a:t>M/A can only use Yellow gates</a:t>
            </a:r>
            <a:endParaRPr lang="en-GB" altLang="en-US" sz="1600" u="sng" dirty="0">
              <a:latin typeface="Tw Cen MT Condensed" panose="020B0606020104020203" pitchFamily="34" charset="0"/>
            </a:endParaRPr>
          </a:p>
        </p:txBody>
      </p:sp>
      <p:sp>
        <p:nvSpPr>
          <p:cNvPr id="26" name="Rectangle 25"/>
          <p:cNvSpPr/>
          <p:nvPr/>
        </p:nvSpPr>
        <p:spPr>
          <a:xfrm>
            <a:off x="5364113" y="3803556"/>
            <a:ext cx="2808287"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7452320" y="387556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7740352" y="4307612"/>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6372200" y="4811668"/>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5652120" y="4811668"/>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012160" y="387556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5436096" y="416359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5868144" y="423560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6084168" y="445162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6588224" y="481166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6948264" y="481166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7596336" y="48116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7812360" y="48116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6588224" y="394757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6588224" y="4163596"/>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7308304" y="4523636"/>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7236296" y="437962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5436096" y="445162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5652120" y="445162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63"/>
          <p:cNvSpPr txBox="1">
            <a:spLocks noChangeArrowheads="1"/>
          </p:cNvSpPr>
          <p:nvPr/>
        </p:nvSpPr>
        <p:spPr bwMode="auto">
          <a:xfrm>
            <a:off x="4572000" y="765175"/>
            <a:ext cx="4392737"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Push Passing:</a:t>
            </a:r>
            <a:endParaRPr lang="en-GB" altLang="en-US" sz="1600" dirty="0">
              <a:latin typeface="Tw Cen MT Condensed" panose="020B0606020104020203" pitchFamily="34" charset="0"/>
            </a:endParaRPr>
          </a:p>
          <a:p>
            <a:pPr eaLnBrk="1" hangingPunct="1">
              <a:spcBef>
                <a:spcPct val="0"/>
              </a:spcBef>
            </a:pPr>
            <a:r>
              <a:rPr lang="en-GB" altLang="en-US" sz="1600" dirty="0">
                <a:latin typeface="Tw Cen MT Condensed" panose="020B0606020104020203" pitchFamily="34" charset="0"/>
              </a:rPr>
              <a:t>Keep flat side of stick in contact</a:t>
            </a:r>
          </a:p>
          <a:p>
            <a:pPr eaLnBrk="1" hangingPunct="1">
              <a:spcBef>
                <a:spcPct val="0"/>
              </a:spcBef>
              <a:buFontTx/>
              <a:buNone/>
            </a:pPr>
            <a:r>
              <a:rPr lang="en-GB" altLang="en-US" sz="1600" dirty="0">
                <a:latin typeface="Tw Cen MT Condensed" panose="020B0606020104020203" pitchFamily="34" charset="0"/>
              </a:rPr>
              <a:t>with the ball</a:t>
            </a:r>
          </a:p>
          <a:p>
            <a:pPr eaLnBrk="1" hangingPunct="1">
              <a:spcBef>
                <a:spcPct val="0"/>
              </a:spcBef>
            </a:pPr>
            <a:r>
              <a:rPr lang="en-GB" altLang="en-US" sz="1600" dirty="0">
                <a:latin typeface="Tw Cen MT Condensed" panose="020B0606020104020203" pitchFamily="34" charset="0"/>
              </a:rPr>
              <a:t>Drag ball from outside of right</a:t>
            </a:r>
          </a:p>
          <a:p>
            <a:pPr eaLnBrk="1" hangingPunct="1">
              <a:spcBef>
                <a:spcPct val="0"/>
              </a:spcBef>
              <a:buFontTx/>
              <a:buNone/>
            </a:pPr>
            <a:r>
              <a:rPr lang="en-GB" altLang="en-US" sz="1600" dirty="0">
                <a:latin typeface="Tw Cen MT Condensed" panose="020B0606020104020203" pitchFamily="34" charset="0"/>
              </a:rPr>
              <a:t>foot until level with left foot</a:t>
            </a:r>
          </a:p>
          <a:p>
            <a:pPr eaLnBrk="1" hangingPunct="1">
              <a:spcBef>
                <a:spcPct val="0"/>
              </a:spcBef>
            </a:pPr>
            <a:r>
              <a:rPr lang="en-GB" altLang="en-US" sz="1600" dirty="0">
                <a:latin typeface="Tw Cen MT Condensed" panose="020B0606020104020203" pitchFamily="34" charset="0"/>
              </a:rPr>
              <a:t>Push ball softly to target</a:t>
            </a:r>
          </a:p>
        </p:txBody>
      </p:sp>
      <p:pic>
        <p:nvPicPr>
          <p:cNvPr id="46" name="Picture 61"/>
          <p:cNvPicPr>
            <a:picLocks noChangeAspect="1" noChangeArrowheads="1"/>
          </p:cNvPicPr>
          <p:nvPr/>
        </p:nvPicPr>
        <p:blipFill>
          <a:blip r:embed="rId5">
            <a:extLst>
              <a:ext uri="{28A0092B-C50C-407E-A947-70E740481C1C}">
                <a14:useLocalDpi xmlns:a14="http://schemas.microsoft.com/office/drawing/2010/main" val="0"/>
              </a:ext>
            </a:extLst>
          </a:blip>
          <a:srcRect l="5057" t="33777" r="45045" b="32697"/>
          <a:stretch>
            <a:fillRect/>
          </a:stretch>
        </p:blipFill>
        <p:spPr bwMode="auto">
          <a:xfrm>
            <a:off x="6948264" y="800819"/>
            <a:ext cx="1512168" cy="6641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7" name="Picture 62"/>
          <p:cNvPicPr>
            <a:picLocks noChangeAspect="1" noChangeArrowheads="1"/>
          </p:cNvPicPr>
          <p:nvPr/>
        </p:nvPicPr>
        <p:blipFill>
          <a:blip r:embed="rId6">
            <a:extLst>
              <a:ext uri="{28A0092B-C50C-407E-A947-70E740481C1C}">
                <a14:useLocalDpi xmlns:a14="http://schemas.microsoft.com/office/drawing/2010/main" val="0"/>
              </a:ext>
            </a:extLst>
          </a:blip>
          <a:srcRect l="1866" t="32697" r="42213" b="22961"/>
          <a:stretch>
            <a:fillRect/>
          </a:stretch>
        </p:blipFill>
        <p:spPr bwMode="auto">
          <a:xfrm>
            <a:off x="7020272" y="1540177"/>
            <a:ext cx="1417464" cy="7366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1" name="TextBox 8"/>
          <p:cNvSpPr txBox="1">
            <a:spLocks noChangeArrowheads="1"/>
          </p:cNvSpPr>
          <p:nvPr/>
        </p:nvSpPr>
        <p:spPr bwMode="auto">
          <a:xfrm>
            <a:off x="4572124" y="2348880"/>
            <a:ext cx="4393059"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Passing in Pairs</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113" y="2452284"/>
            <a:ext cx="3024956" cy="109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 name="TextBox 8"/>
          <p:cNvSpPr txBox="1">
            <a:spLocks noChangeArrowheads="1"/>
          </p:cNvSpPr>
          <p:nvPr/>
        </p:nvSpPr>
        <p:spPr bwMode="auto">
          <a:xfrm>
            <a:off x="179512" y="5243716"/>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a:t>
            </a:r>
            <a:r>
              <a:rPr lang="en-GB" altLang="en-US" sz="1600" u="sng" dirty="0" err="1">
                <a:latin typeface="Tw Cen MT Condensed" panose="020B0606020104020203" pitchFamily="34" charset="0"/>
              </a:rPr>
              <a:t>Keepball</a:t>
            </a:r>
            <a:r>
              <a:rPr lang="en-GB" altLang="en-US" sz="1600" u="sng" dirty="0">
                <a:latin typeface="Tw Cen MT Condensed" panose="020B0606020104020203" pitchFamily="34" charset="0"/>
              </a:rPr>
              <a:t>’</a:t>
            </a:r>
          </a:p>
          <a:p>
            <a:pPr marL="0" indent="0" eaLnBrk="1" hangingPunct="1">
              <a:spcBef>
                <a:spcPct val="0"/>
              </a:spcBef>
              <a:buNone/>
            </a:pPr>
            <a:r>
              <a:rPr lang="en-GB" altLang="en-US" sz="1600" dirty="0">
                <a:latin typeface="Tw Cen MT Condensed" panose="020B0606020104020203" pitchFamily="34" charset="0"/>
              </a:rPr>
              <a:t>Mark out some large grids (we want to set up these exercises to favour the ‘passers’</a:t>
            </a:r>
          </a:p>
          <a:p>
            <a:pPr marL="0" indent="0" eaLnBrk="1" hangingPunct="1">
              <a:spcBef>
                <a:spcPct val="0"/>
              </a:spcBef>
              <a:buNone/>
            </a:pPr>
            <a:r>
              <a:rPr lang="en-GB" altLang="en-US" sz="1600" dirty="0">
                <a:latin typeface="Tw Cen MT Condensed" panose="020B0606020104020203" pitchFamily="34" charset="0"/>
              </a:rPr>
              <a:t>not the ‘defender’), within which we want a team of 5 or 6 to keep the ball away from</a:t>
            </a:r>
          </a:p>
          <a:p>
            <a:pPr marL="0" indent="0" eaLnBrk="1" hangingPunct="1">
              <a:spcBef>
                <a:spcPct val="0"/>
              </a:spcBef>
              <a:buNone/>
            </a:pPr>
            <a:r>
              <a:rPr lang="en-GB" altLang="en-US" sz="1600" dirty="0">
                <a:latin typeface="Tw Cen MT Condensed" panose="020B0606020104020203" pitchFamily="34" charset="0"/>
              </a:rPr>
              <a:t>the defender who tries to intercept it!.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an amount of passes as a</a:t>
            </a:r>
          </a:p>
          <a:p>
            <a:pPr marL="0" indent="0" eaLnBrk="1" hangingPunct="1">
              <a:spcBef>
                <a:spcPct val="0"/>
              </a:spcBef>
              <a:buNone/>
            </a:pPr>
            <a:r>
              <a:rPr lang="en-GB" altLang="en-US" sz="1600" dirty="0">
                <a:latin typeface="Tw Cen MT Condensed" panose="020B0606020104020203" pitchFamily="34" charset="0"/>
              </a:rPr>
              <a:t>target, if the ‘passers’ meet this – they get a goal! </a:t>
            </a:r>
            <a:r>
              <a:rPr lang="en-GB" altLang="en-US" sz="1600" b="1" i="1" u="sng" dirty="0">
                <a:latin typeface="Tw Cen MT Condensed" panose="020B0606020104020203" pitchFamily="34" charset="0"/>
              </a:rPr>
              <a:t>Ensure that M/A play with</a:t>
            </a:r>
          </a:p>
          <a:p>
            <a:pPr marL="0" indent="0" eaLnBrk="1" hangingPunct="1">
              <a:spcBef>
                <a:spcPct val="0"/>
              </a:spcBef>
              <a:buNone/>
            </a:pPr>
            <a:r>
              <a:rPr lang="en-GB" altLang="en-US" sz="1600" b="1" i="1" u="sng" dirty="0">
                <a:latin typeface="Tw Cen MT Condensed" panose="020B0606020104020203" pitchFamily="34" charset="0"/>
              </a:rPr>
              <a:t>children of a similar ability, likewise for L/A.</a:t>
            </a:r>
            <a:endParaRPr lang="en-GB" altLang="en-US" sz="1600" u="sng" dirty="0">
              <a:latin typeface="Tw Cen MT Condensed" panose="020B0606020104020203" pitchFamily="34" charset="0"/>
            </a:endParaRPr>
          </a:p>
        </p:txBody>
      </p:sp>
      <p:sp>
        <p:nvSpPr>
          <p:cNvPr id="2048" name="Rectangle 2047"/>
          <p:cNvSpPr/>
          <p:nvPr/>
        </p:nvSpPr>
        <p:spPr>
          <a:xfrm>
            <a:off x="5688124" y="5445224"/>
            <a:ext cx="936104"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Multiply 113"/>
          <p:cNvSpPr/>
          <p:nvPr/>
        </p:nvSpPr>
        <p:spPr>
          <a:xfrm rot="5400000">
            <a:off x="5724922" y="6380535"/>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15" name="Multiply 114"/>
          <p:cNvSpPr/>
          <p:nvPr/>
        </p:nvSpPr>
        <p:spPr>
          <a:xfrm rot="5400000">
            <a:off x="6227515" y="6280040"/>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16" name="Multiply 115"/>
          <p:cNvSpPr/>
          <p:nvPr/>
        </p:nvSpPr>
        <p:spPr>
          <a:xfrm rot="5400000">
            <a:off x="6408997" y="5444431"/>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17" name="Multiply 116"/>
          <p:cNvSpPr/>
          <p:nvPr/>
        </p:nvSpPr>
        <p:spPr>
          <a:xfrm rot="5400000">
            <a:off x="5709205" y="5444432"/>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18" name="Multiply 117"/>
          <p:cNvSpPr/>
          <p:nvPr/>
        </p:nvSpPr>
        <p:spPr>
          <a:xfrm rot="5400000">
            <a:off x="5796197" y="5840599"/>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19" name="Multiply 118"/>
          <p:cNvSpPr/>
          <p:nvPr/>
        </p:nvSpPr>
        <p:spPr>
          <a:xfrm rot="5400000">
            <a:off x="6227493" y="5948550"/>
            <a:ext cx="215900" cy="21748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0" name="Rectangle 119"/>
          <p:cNvSpPr/>
          <p:nvPr/>
        </p:nvSpPr>
        <p:spPr>
          <a:xfrm>
            <a:off x="6732240" y="5445224"/>
            <a:ext cx="936104"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Multiply 120"/>
          <p:cNvSpPr/>
          <p:nvPr/>
        </p:nvSpPr>
        <p:spPr>
          <a:xfrm rot="5400000">
            <a:off x="6800795" y="5949943"/>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2" name="Multiply 121"/>
          <p:cNvSpPr/>
          <p:nvPr/>
        </p:nvSpPr>
        <p:spPr>
          <a:xfrm rot="5400000">
            <a:off x="7127412" y="6357632"/>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3" name="Multiply 122"/>
          <p:cNvSpPr/>
          <p:nvPr/>
        </p:nvSpPr>
        <p:spPr>
          <a:xfrm rot="5400000">
            <a:off x="7487654" y="5624699"/>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4" name="Multiply 123"/>
          <p:cNvSpPr/>
          <p:nvPr/>
        </p:nvSpPr>
        <p:spPr>
          <a:xfrm rot="5400000">
            <a:off x="6753321" y="5444432"/>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5" name="Multiply 124"/>
          <p:cNvSpPr/>
          <p:nvPr/>
        </p:nvSpPr>
        <p:spPr>
          <a:xfrm rot="5400000">
            <a:off x="7166795" y="5660332"/>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6" name="Multiply 125"/>
          <p:cNvSpPr/>
          <p:nvPr/>
        </p:nvSpPr>
        <p:spPr>
          <a:xfrm rot="5400000">
            <a:off x="7058051" y="6064140"/>
            <a:ext cx="215900" cy="21748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7" name="Rectangle 126"/>
          <p:cNvSpPr/>
          <p:nvPr/>
        </p:nvSpPr>
        <p:spPr>
          <a:xfrm>
            <a:off x="7740352" y="5445224"/>
            <a:ext cx="936104"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Multiply 127"/>
          <p:cNvSpPr/>
          <p:nvPr/>
        </p:nvSpPr>
        <p:spPr>
          <a:xfrm rot="5400000">
            <a:off x="7733202" y="6011657"/>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9" name="Multiply 128"/>
          <p:cNvSpPr/>
          <p:nvPr/>
        </p:nvSpPr>
        <p:spPr>
          <a:xfrm rot="5400000">
            <a:off x="8135524" y="6357632"/>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0" name="Multiply 129"/>
          <p:cNvSpPr/>
          <p:nvPr/>
        </p:nvSpPr>
        <p:spPr>
          <a:xfrm rot="5400000">
            <a:off x="8452878" y="5503217"/>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1" name="Multiply 130"/>
          <p:cNvSpPr/>
          <p:nvPr/>
        </p:nvSpPr>
        <p:spPr>
          <a:xfrm rot="5400000">
            <a:off x="7761433" y="5444432"/>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2" name="Multiply 131"/>
          <p:cNvSpPr/>
          <p:nvPr/>
        </p:nvSpPr>
        <p:spPr>
          <a:xfrm rot="5400000">
            <a:off x="8385850" y="6119607"/>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3" name="Multiply 132"/>
          <p:cNvSpPr/>
          <p:nvPr/>
        </p:nvSpPr>
        <p:spPr>
          <a:xfrm rot="5400000">
            <a:off x="7978920" y="5614496"/>
            <a:ext cx="215900" cy="21748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Tree>
    <p:extLst>
      <p:ext uri="{BB962C8B-B14F-4D97-AF65-F5344CB8AC3E}">
        <p14:creationId xmlns:p14="http://schemas.microsoft.com/office/powerpoint/2010/main" val="3817371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13"/>
          <p:cNvSpPr txBox="1">
            <a:spLocks noChangeArrowheads="1"/>
          </p:cNvSpPr>
          <p:nvPr/>
        </p:nvSpPr>
        <p:spPr bwMode="auto">
          <a:xfrm>
            <a:off x="179388" y="2332757"/>
            <a:ext cx="8785225"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 </a:t>
            </a:r>
            <a:r>
              <a:rPr lang="en-GB" altLang="en-US" sz="1600" dirty="0">
                <a:latin typeface="Tw Cen MT Condensed" pitchFamily="34" charset="0"/>
              </a:rPr>
              <a:t> 4 (</a:t>
            </a:r>
            <a:r>
              <a:rPr lang="en-GB" altLang="en-US" sz="16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 </a:t>
            </a:r>
          </a:p>
        </p:txBody>
      </p:sp>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6- Lesson 3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8"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9"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1"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3" descr="http://tummax.com/wp-content/uploads/2015/05/w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179388" y="3273946"/>
            <a:ext cx="8785225" cy="3539430"/>
          </a:xfrm>
          <a:prstGeom prst="rect">
            <a:avLst/>
          </a:prstGeom>
          <a:noFill/>
          <a:ln w="9525">
            <a:solidFill>
              <a:schemeClr val="tx1"/>
            </a:solidFill>
            <a:miter lim="800000"/>
            <a:headEnd/>
            <a:tailEnd/>
          </a:ln>
        </p:spPr>
        <p:txBody>
          <a:bodyPr>
            <a:spAutoFit/>
          </a:bodyPr>
          <a:lstStyle/>
          <a:p>
            <a:pPr>
              <a:defRPr/>
            </a:pPr>
            <a:r>
              <a:rPr lang="en-GB" sz="1600" u="sng" dirty="0">
                <a:latin typeface="Tw Cen MT Condensed" panose="020B0606020104020203" pitchFamily="34" charset="0"/>
              </a:rPr>
              <a:t>1.Warm-up – </a:t>
            </a:r>
            <a:r>
              <a:rPr lang="en-GB" sz="1600" dirty="0">
                <a:latin typeface="Tw Cen MT Condensed" panose="020B0606020104020203" pitchFamily="34" charset="0"/>
              </a:rPr>
              <a:t>Pupils start jogging around the playing area avoiding each other &amp; listening, when the teacher calls out “French Potty!” children must freeze with their knee’s bent and their back straight! STRETCH, then repeat &amp; move to </a:t>
            </a:r>
            <a:r>
              <a:rPr lang="en-GB" sz="1600" u="sng" dirty="0">
                <a:latin typeface="Tw Cen MT Condensed" panose="020B0606020104020203" pitchFamily="34" charset="0"/>
              </a:rPr>
              <a:t>‘Getting familiar with the stick’ (see prev. lesson)</a:t>
            </a:r>
            <a:endParaRPr lang="en-GB" altLang="en-US" sz="1600"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2. Passing gates (In pairs): </a:t>
            </a:r>
            <a:r>
              <a:rPr lang="en-GB" altLang="en-US" sz="1600" dirty="0">
                <a:latin typeface="Tw Cen MT Condensed" panose="020B0606020104020203" pitchFamily="34" charset="0"/>
              </a:rPr>
              <a:t>Spread pairs out around space. Pupils must try to pass the ball to their partner through a gate. Set a time limit and see how many gates they can complete. Each gate equals a point. </a:t>
            </a:r>
            <a:r>
              <a:rPr lang="en-GB" altLang="en-US" sz="1600" b="1" i="1" u="sng" dirty="0">
                <a:latin typeface="Tw Cen MT Condensed" panose="020B0606020104020203" pitchFamily="34" charset="0"/>
              </a:rPr>
              <a:t>M/A Use smaller gates. L/A Use larger gates</a:t>
            </a:r>
          </a:p>
          <a:p>
            <a:pPr>
              <a:spcBef>
                <a:spcPct val="0"/>
              </a:spcBef>
            </a:pPr>
            <a:r>
              <a:rPr lang="en-GB" altLang="en-US" sz="1600" b="1" i="1" u="sng" dirty="0">
                <a:latin typeface="Tw Cen MT Condensed" panose="020B0606020104020203" pitchFamily="34" charset="0"/>
              </a:rPr>
              <a:t> </a:t>
            </a:r>
            <a:r>
              <a:rPr lang="en-GB" altLang="en-US" sz="1600" dirty="0">
                <a:latin typeface="Tw Cen MT Condensed" panose="020B0606020104020203" pitchFamily="34" charset="0"/>
              </a:rPr>
              <a:t>Red = Large space between cones. Blue = Medium space between cones. Yellow = Small space.</a:t>
            </a:r>
            <a:endParaRPr lang="en-GB" altLang="en-US" sz="1600" b="1" i="1"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3. </a:t>
            </a:r>
            <a:r>
              <a:rPr lang="en-GB" altLang="en-US" sz="1600" u="sng" dirty="0" err="1">
                <a:latin typeface="Tw Cen MT Condensed" panose="020B0606020104020203" pitchFamily="34" charset="0"/>
              </a:rPr>
              <a:t>Keepball</a:t>
            </a:r>
            <a:r>
              <a:rPr lang="en-GB" altLang="en-US" sz="1600" u="sng" dirty="0">
                <a:latin typeface="Tw Cen MT Condensed" panose="020B0606020104020203" pitchFamily="34" charset="0"/>
              </a:rPr>
              <a:t> – </a:t>
            </a:r>
            <a:r>
              <a:rPr lang="en-GB" altLang="en-US" sz="1600" dirty="0">
                <a:latin typeface="Tw Cen MT Condensed" panose="020B0606020104020203" pitchFamily="34" charset="0"/>
              </a:rPr>
              <a:t>Our children are now ready to execute their push pass against opposition. The way that we start to introduce them to this skill is through ‘</a:t>
            </a:r>
            <a:r>
              <a:rPr lang="en-GB" altLang="en-US" sz="1600" dirty="0" err="1">
                <a:latin typeface="Tw Cen MT Condensed" panose="020B0606020104020203" pitchFamily="34" charset="0"/>
              </a:rPr>
              <a:t>Keepball</a:t>
            </a:r>
            <a:r>
              <a:rPr lang="en-GB" altLang="en-US" sz="1600" dirty="0">
                <a:latin typeface="Tw Cen MT Condensed" panose="020B0606020104020203" pitchFamily="34" charset="0"/>
              </a:rPr>
              <a:t>’. Mark out some large grids (we want to set up these exercises to favour the ‘passers’ not the ‘defender’), within which we want a team of 5 or 6 to keep the ball away from the defender who tries to intercept it!.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an amount of passes as a target, if the ‘passers’ meet this – they get a goal! </a:t>
            </a:r>
            <a:r>
              <a:rPr lang="en-GB" altLang="en-US" sz="1600" b="1" i="1" u="sng" dirty="0">
                <a:latin typeface="Tw Cen MT Condensed" panose="020B0606020104020203" pitchFamily="34" charset="0"/>
              </a:rPr>
              <a:t>Ensure that M/A play with children of a similar ability, likewise for L/A.</a:t>
            </a:r>
          </a:p>
          <a:p>
            <a:pPr>
              <a:spcBef>
                <a:spcPct val="0"/>
              </a:spcBef>
            </a:pPr>
            <a:endParaRPr lang="en-GB" altLang="en-US" sz="1600" b="1" i="1"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4. ‘4 Square’ – </a:t>
            </a:r>
            <a:r>
              <a:rPr lang="en-GB" altLang="en-US" sz="1600" dirty="0">
                <a:latin typeface="Tw Cen MT Condensed" panose="020B0606020104020203" pitchFamily="34" charset="0"/>
              </a:rPr>
              <a:t>In the game of ‘4 square’ a pitch is made up of quarters. Each team consists of 4 players (one in each quarter). The team with the ball has to attempt to pass the ball into every quarter in order they wish. When one player receives a pass, the opposition player in that quarter </a:t>
            </a:r>
            <a:r>
              <a:rPr lang="en-GB" altLang="en-US" sz="1600" u="sng" dirty="0">
                <a:latin typeface="Tw Cen MT Condensed" panose="020B0606020104020203" pitchFamily="34" charset="0"/>
              </a:rPr>
              <a:t>must</a:t>
            </a:r>
            <a:r>
              <a:rPr lang="en-GB" altLang="en-US" sz="1600" dirty="0">
                <a:latin typeface="Tw Cen MT Condensed" panose="020B0606020104020203" pitchFamily="34" charset="0"/>
              </a:rPr>
              <a:t> step out to allow him to attempt to make a pass to a team mate. The opposition stay in the remaining quarters and attempt to intercept the pass. </a:t>
            </a:r>
            <a:r>
              <a:rPr lang="en-GB" altLang="en-US" sz="1600" b="1" i="1" u="sng" dirty="0">
                <a:latin typeface="Tw Cen MT Condensed" panose="020B0606020104020203" pitchFamily="34" charset="0"/>
              </a:rPr>
              <a:t>L/A players will play in bigger area’s, M/A players play the game in smaller areas</a:t>
            </a:r>
            <a:endParaRPr lang="en-GB" altLang="en-US" sz="1600" u="sng" dirty="0">
              <a:latin typeface="Tw Cen MT Condensed" panose="020B0606020104020203" pitchFamily="34" charset="0"/>
            </a:endParaRPr>
          </a:p>
        </p:txBody>
      </p:sp>
      <p:sp>
        <p:nvSpPr>
          <p:cNvPr id="15"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8" name="Subtitle 2"/>
          <p:cNvSpPr txBox="1">
            <a:spLocks/>
          </p:cNvSpPr>
          <p:nvPr/>
        </p:nvSpPr>
        <p:spPr bwMode="auto">
          <a:xfrm>
            <a:off x="179388" y="765175"/>
            <a:ext cx="3240087" cy="1152525"/>
          </a:xfrm>
          <a:prstGeom prst="rect">
            <a:avLst/>
          </a:prstGeom>
          <a:solidFill>
            <a:schemeClr val="tx2">
              <a:lumMod val="40000"/>
              <a:lumOff val="60000"/>
            </a:schemeClr>
          </a:solidFill>
          <a:ln w="9525">
            <a:solidFill>
              <a:schemeClr val="tx1"/>
            </a:solid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1 –  Develop pupil’s ability to pass the Hockey ball to teammates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2 –  Develop pupil’s ability to apply skill in a competitive environment </a:t>
            </a:r>
          </a:p>
        </p:txBody>
      </p:sp>
      <p:sp>
        <p:nvSpPr>
          <p:cNvPr id="19" name="Subtitle 2"/>
          <p:cNvSpPr txBox="1">
            <a:spLocks/>
          </p:cNvSpPr>
          <p:nvPr/>
        </p:nvSpPr>
        <p:spPr>
          <a:xfrm>
            <a:off x="3492500" y="765175"/>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can stop and pass the ball in isolation with consistency (4/5 times out of 5 at 5m distance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can stop and pass the ball in a conditioned game scenario with moderate consistency (2/3 times out of 5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pupils use teaching points to help others improve their technique?</a:t>
            </a:r>
          </a:p>
        </p:txBody>
      </p:sp>
      <p:pic>
        <p:nvPicPr>
          <p:cNvPr id="12"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270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6- Lesson 3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p:cNvSpPr txBox="1">
            <a:spLocks noChangeArrowheads="1"/>
          </p:cNvSpPr>
          <p:nvPr/>
        </p:nvSpPr>
        <p:spPr bwMode="auto">
          <a:xfrm>
            <a:off x="179388" y="234888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‘Getting familiar with the stick’</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11" name="Frame 10"/>
          <p:cNvSpPr/>
          <p:nvPr/>
        </p:nvSpPr>
        <p:spPr>
          <a:xfrm>
            <a:off x="359445" y="2674640"/>
            <a:ext cx="3996531" cy="936104"/>
          </a:xfrm>
          <a:prstGeom prst="frame">
            <a:avLst>
              <a:gd name="adj1" fmla="val 538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solidFill>
                <a:schemeClr val="tx1"/>
              </a:solidFill>
              <a:latin typeface="Tw Cen MT Condensed" panose="020B0606020104020203" pitchFamily="34" charset="0"/>
            </a:endParaRPr>
          </a:p>
        </p:txBody>
      </p:sp>
      <p:sp>
        <p:nvSpPr>
          <p:cNvPr id="12" name="Multiply 11"/>
          <p:cNvSpPr/>
          <p:nvPr/>
        </p:nvSpPr>
        <p:spPr>
          <a:xfrm rot="5400000">
            <a:off x="5755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 name="Multiply 12"/>
          <p:cNvSpPr/>
          <p:nvPr/>
        </p:nvSpPr>
        <p:spPr>
          <a:xfrm rot="5400000">
            <a:off x="791493"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 name="Multiply 13"/>
          <p:cNvSpPr/>
          <p:nvPr/>
        </p:nvSpPr>
        <p:spPr>
          <a:xfrm rot="5400000">
            <a:off x="1583656"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 name="Multiply 14"/>
          <p:cNvSpPr/>
          <p:nvPr/>
        </p:nvSpPr>
        <p:spPr>
          <a:xfrm rot="5400000">
            <a:off x="3887912" y="3250604"/>
            <a:ext cx="215900" cy="217488"/>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 name="Multiply 15"/>
          <p:cNvSpPr/>
          <p:nvPr/>
        </p:nvSpPr>
        <p:spPr>
          <a:xfrm rot="5400000">
            <a:off x="3455318"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 name="Multiply 16"/>
          <p:cNvSpPr/>
          <p:nvPr/>
        </p:nvSpPr>
        <p:spPr>
          <a:xfrm rot="5400000">
            <a:off x="2015456" y="31069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Multiply 17"/>
          <p:cNvSpPr/>
          <p:nvPr/>
        </p:nvSpPr>
        <p:spPr>
          <a:xfrm rot="5400000">
            <a:off x="2879850" y="3034704"/>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9" name="Multiply 18"/>
          <p:cNvSpPr/>
          <p:nvPr/>
        </p:nvSpPr>
        <p:spPr>
          <a:xfrm rot="5400000">
            <a:off x="16423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Multiply 19"/>
          <p:cNvSpPr/>
          <p:nvPr/>
        </p:nvSpPr>
        <p:spPr>
          <a:xfrm rot="5400000">
            <a:off x="1079625" y="2890242"/>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1" name="Multiply 20"/>
          <p:cNvSpPr/>
          <p:nvPr/>
        </p:nvSpPr>
        <p:spPr>
          <a:xfrm rot="5400000">
            <a:off x="2736181"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Multiply 21"/>
          <p:cNvSpPr/>
          <p:nvPr/>
        </p:nvSpPr>
        <p:spPr>
          <a:xfrm rot="5400000">
            <a:off x="2304381"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TextBox 8"/>
          <p:cNvSpPr txBox="1">
            <a:spLocks noChangeArrowheads="1"/>
          </p:cNvSpPr>
          <p:nvPr/>
        </p:nvSpPr>
        <p:spPr bwMode="auto">
          <a:xfrm>
            <a:off x="17938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Stopping the ball:</a:t>
            </a:r>
          </a:p>
          <a:p>
            <a:pPr eaLnBrk="1" hangingPunct="1">
              <a:spcBef>
                <a:spcPct val="0"/>
              </a:spcBef>
            </a:pPr>
            <a:r>
              <a:rPr lang="en-GB" altLang="en-US" sz="1600">
                <a:latin typeface="Tw Cen MT Condensed" panose="020B0606020104020203" pitchFamily="34" charset="0"/>
              </a:rPr>
              <a:t>Bend knees to get close</a:t>
            </a:r>
          </a:p>
          <a:p>
            <a:pPr eaLnBrk="1" hangingPunct="1">
              <a:spcBef>
                <a:spcPct val="0"/>
              </a:spcBef>
            </a:pPr>
            <a:r>
              <a:rPr lang="en-GB" altLang="en-US" sz="1600">
                <a:latin typeface="Tw Cen MT Condensed" panose="020B0606020104020203" pitchFamily="34" charset="0"/>
              </a:rPr>
              <a:t> to the floor</a:t>
            </a:r>
          </a:p>
          <a:p>
            <a:pPr eaLnBrk="1" hangingPunct="1">
              <a:spcBef>
                <a:spcPct val="0"/>
              </a:spcBef>
            </a:pPr>
            <a:r>
              <a:rPr lang="en-GB" altLang="en-US" sz="1600">
                <a:latin typeface="Tw Cen MT Condensed" panose="020B0606020104020203" pitchFamily="34" charset="0"/>
              </a:rPr>
              <a:t>Place stick parallel to floor</a:t>
            </a:r>
          </a:p>
          <a:p>
            <a:pPr eaLnBrk="1" hangingPunct="1">
              <a:spcBef>
                <a:spcPct val="0"/>
              </a:spcBef>
            </a:pPr>
            <a:r>
              <a:rPr lang="en-GB" altLang="en-US" sz="1600">
                <a:latin typeface="Tw Cen MT Condensed" panose="020B0606020104020203" pitchFamily="34" charset="0"/>
              </a:rPr>
              <a:t>Use largest part of the stick</a:t>
            </a:r>
          </a:p>
          <a:p>
            <a:pPr eaLnBrk="1" hangingPunct="1">
              <a:spcBef>
                <a:spcPct val="0"/>
              </a:spcBef>
            </a:pPr>
            <a:r>
              <a:rPr lang="en-GB" altLang="en-US" sz="1600">
                <a:latin typeface="Tw Cen MT Condensed" panose="020B0606020104020203" pitchFamily="34" charset="0"/>
              </a:rPr>
              <a:t>Allow the ball to hit the stick, soft grip</a:t>
            </a:r>
          </a:p>
        </p:txBody>
      </p:sp>
      <p:pic>
        <p:nvPicPr>
          <p:cNvPr id="24" name="Picture 66"/>
          <p:cNvPicPr>
            <a:picLocks noChangeAspect="1" noChangeArrowheads="1"/>
          </p:cNvPicPr>
          <p:nvPr/>
        </p:nvPicPr>
        <p:blipFill>
          <a:blip r:embed="rId4" cstate="print">
            <a:extLst>
              <a:ext uri="{28A0092B-C50C-407E-A947-70E740481C1C}">
                <a14:useLocalDpi xmlns:a14="http://schemas.microsoft.com/office/drawing/2010/main" val="0"/>
              </a:ext>
            </a:extLst>
          </a:blip>
          <a:srcRect l="4596" t="50000" r="41608" b="19717"/>
          <a:stretch>
            <a:fillRect/>
          </a:stretch>
        </p:blipFill>
        <p:spPr bwMode="auto">
          <a:xfrm>
            <a:off x="2267744" y="1124670"/>
            <a:ext cx="2151063" cy="792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5" name="TextBox 63"/>
          <p:cNvSpPr txBox="1">
            <a:spLocks noChangeArrowheads="1"/>
          </p:cNvSpPr>
          <p:nvPr/>
        </p:nvSpPr>
        <p:spPr bwMode="auto">
          <a:xfrm>
            <a:off x="4572000" y="765175"/>
            <a:ext cx="4392737"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Push Passing:</a:t>
            </a:r>
            <a:endParaRPr lang="en-GB" altLang="en-US" sz="1600" dirty="0">
              <a:latin typeface="Tw Cen MT Condensed" panose="020B0606020104020203" pitchFamily="34" charset="0"/>
            </a:endParaRPr>
          </a:p>
          <a:p>
            <a:pPr eaLnBrk="1" hangingPunct="1">
              <a:spcBef>
                <a:spcPct val="0"/>
              </a:spcBef>
            </a:pPr>
            <a:r>
              <a:rPr lang="en-GB" altLang="en-US" sz="1600" dirty="0">
                <a:latin typeface="Tw Cen MT Condensed" panose="020B0606020104020203" pitchFamily="34" charset="0"/>
              </a:rPr>
              <a:t>Keep flat side of stick in contact</a:t>
            </a:r>
          </a:p>
          <a:p>
            <a:pPr eaLnBrk="1" hangingPunct="1">
              <a:spcBef>
                <a:spcPct val="0"/>
              </a:spcBef>
              <a:buFontTx/>
              <a:buNone/>
            </a:pPr>
            <a:r>
              <a:rPr lang="en-GB" altLang="en-US" sz="1600" dirty="0">
                <a:latin typeface="Tw Cen MT Condensed" panose="020B0606020104020203" pitchFamily="34" charset="0"/>
              </a:rPr>
              <a:t>with the ball</a:t>
            </a:r>
          </a:p>
          <a:p>
            <a:pPr eaLnBrk="1" hangingPunct="1">
              <a:spcBef>
                <a:spcPct val="0"/>
              </a:spcBef>
            </a:pPr>
            <a:r>
              <a:rPr lang="en-GB" altLang="en-US" sz="1600" dirty="0">
                <a:latin typeface="Tw Cen MT Condensed" panose="020B0606020104020203" pitchFamily="34" charset="0"/>
              </a:rPr>
              <a:t>Drag ball from outside of right</a:t>
            </a:r>
          </a:p>
          <a:p>
            <a:pPr eaLnBrk="1" hangingPunct="1">
              <a:spcBef>
                <a:spcPct val="0"/>
              </a:spcBef>
              <a:buFontTx/>
              <a:buNone/>
            </a:pPr>
            <a:r>
              <a:rPr lang="en-GB" altLang="en-US" sz="1600" dirty="0">
                <a:latin typeface="Tw Cen MT Condensed" panose="020B0606020104020203" pitchFamily="34" charset="0"/>
              </a:rPr>
              <a:t>foot until level with left foot</a:t>
            </a:r>
          </a:p>
          <a:p>
            <a:pPr eaLnBrk="1" hangingPunct="1">
              <a:spcBef>
                <a:spcPct val="0"/>
              </a:spcBef>
            </a:pPr>
            <a:r>
              <a:rPr lang="en-GB" altLang="en-US" sz="1600" dirty="0">
                <a:latin typeface="Tw Cen MT Condensed" panose="020B0606020104020203" pitchFamily="34" charset="0"/>
              </a:rPr>
              <a:t>Push ball softly to target</a:t>
            </a:r>
          </a:p>
        </p:txBody>
      </p:sp>
      <p:pic>
        <p:nvPicPr>
          <p:cNvPr id="46" name="Picture 61"/>
          <p:cNvPicPr>
            <a:picLocks noChangeAspect="1" noChangeArrowheads="1"/>
          </p:cNvPicPr>
          <p:nvPr/>
        </p:nvPicPr>
        <p:blipFill>
          <a:blip r:embed="rId5">
            <a:extLst>
              <a:ext uri="{28A0092B-C50C-407E-A947-70E740481C1C}">
                <a14:useLocalDpi xmlns:a14="http://schemas.microsoft.com/office/drawing/2010/main" val="0"/>
              </a:ext>
            </a:extLst>
          </a:blip>
          <a:srcRect l="5057" t="33777" r="45045" b="32697"/>
          <a:stretch>
            <a:fillRect/>
          </a:stretch>
        </p:blipFill>
        <p:spPr bwMode="auto">
          <a:xfrm>
            <a:off x="6948264" y="800819"/>
            <a:ext cx="1512168" cy="6641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7" name="Picture 62"/>
          <p:cNvPicPr>
            <a:picLocks noChangeAspect="1" noChangeArrowheads="1"/>
          </p:cNvPicPr>
          <p:nvPr/>
        </p:nvPicPr>
        <p:blipFill>
          <a:blip r:embed="rId6">
            <a:extLst>
              <a:ext uri="{28A0092B-C50C-407E-A947-70E740481C1C}">
                <a14:useLocalDpi xmlns:a14="http://schemas.microsoft.com/office/drawing/2010/main" val="0"/>
              </a:ext>
            </a:extLst>
          </a:blip>
          <a:srcRect l="1866" t="32697" r="42213" b="22961"/>
          <a:stretch>
            <a:fillRect/>
          </a:stretch>
        </p:blipFill>
        <p:spPr bwMode="auto">
          <a:xfrm>
            <a:off x="7020272" y="1540177"/>
            <a:ext cx="1417464" cy="7366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8" name="TextBox 8"/>
          <p:cNvSpPr txBox="1">
            <a:spLocks noChangeArrowheads="1"/>
          </p:cNvSpPr>
          <p:nvPr/>
        </p:nvSpPr>
        <p:spPr bwMode="auto">
          <a:xfrm>
            <a:off x="4572124" y="2348880"/>
            <a:ext cx="4393059"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Passing Gates</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50" name="TextBox 8"/>
          <p:cNvSpPr txBox="1">
            <a:spLocks noChangeArrowheads="1"/>
          </p:cNvSpPr>
          <p:nvPr/>
        </p:nvSpPr>
        <p:spPr bwMode="auto">
          <a:xfrm>
            <a:off x="179512" y="3689680"/>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a:t>
            </a:r>
            <a:r>
              <a:rPr lang="en-GB" altLang="en-US" sz="1600" u="sng" dirty="0" err="1">
                <a:latin typeface="Tw Cen MT Condensed" panose="020B0606020104020203" pitchFamily="34" charset="0"/>
              </a:rPr>
              <a:t>Keepball</a:t>
            </a:r>
            <a:r>
              <a:rPr lang="en-GB" altLang="en-US" sz="1600" u="sng" dirty="0">
                <a:latin typeface="Tw Cen MT Condensed" panose="020B0606020104020203" pitchFamily="34" charset="0"/>
              </a:rPr>
              <a:t>’</a:t>
            </a:r>
          </a:p>
          <a:p>
            <a:pPr marL="0" indent="0" eaLnBrk="1" hangingPunct="1">
              <a:spcBef>
                <a:spcPct val="0"/>
              </a:spcBef>
              <a:buNone/>
            </a:pPr>
            <a:r>
              <a:rPr lang="en-GB" altLang="en-US" sz="1600" dirty="0">
                <a:latin typeface="Tw Cen MT Condensed" panose="020B0606020104020203" pitchFamily="34" charset="0"/>
              </a:rPr>
              <a:t>Mark out some large grids (we want to set up these exercises to favour the ‘passers’</a:t>
            </a:r>
          </a:p>
          <a:p>
            <a:pPr marL="0" indent="0" eaLnBrk="1" hangingPunct="1">
              <a:spcBef>
                <a:spcPct val="0"/>
              </a:spcBef>
              <a:buNone/>
            </a:pPr>
            <a:r>
              <a:rPr lang="en-GB" altLang="en-US" sz="1600" dirty="0">
                <a:latin typeface="Tw Cen MT Condensed" panose="020B0606020104020203" pitchFamily="34" charset="0"/>
              </a:rPr>
              <a:t>not the ‘defender’), within which we want a team of 5 or 6 to keep the ball away from</a:t>
            </a:r>
          </a:p>
          <a:p>
            <a:pPr marL="0" indent="0" eaLnBrk="1" hangingPunct="1">
              <a:spcBef>
                <a:spcPct val="0"/>
              </a:spcBef>
              <a:buNone/>
            </a:pPr>
            <a:r>
              <a:rPr lang="en-GB" altLang="en-US" sz="1600" dirty="0">
                <a:latin typeface="Tw Cen MT Condensed" panose="020B0606020104020203" pitchFamily="34" charset="0"/>
              </a:rPr>
              <a:t>the defender who tries to intercept it!.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an amount of passes as a</a:t>
            </a:r>
          </a:p>
          <a:p>
            <a:pPr marL="0" indent="0" eaLnBrk="1" hangingPunct="1">
              <a:spcBef>
                <a:spcPct val="0"/>
              </a:spcBef>
              <a:buNone/>
            </a:pPr>
            <a:r>
              <a:rPr lang="en-GB" altLang="en-US" sz="1600" dirty="0">
                <a:latin typeface="Tw Cen MT Condensed" panose="020B0606020104020203" pitchFamily="34" charset="0"/>
              </a:rPr>
              <a:t>target, if the ‘passers’ meet this – they get a goal! </a:t>
            </a:r>
            <a:r>
              <a:rPr lang="en-GB" altLang="en-US" sz="1600" b="1" i="1" u="sng" dirty="0">
                <a:latin typeface="Tw Cen MT Condensed" panose="020B0606020104020203" pitchFamily="34" charset="0"/>
              </a:rPr>
              <a:t>Ensure that M/A play with</a:t>
            </a:r>
          </a:p>
          <a:p>
            <a:pPr marL="0" indent="0" eaLnBrk="1" hangingPunct="1">
              <a:spcBef>
                <a:spcPct val="0"/>
              </a:spcBef>
              <a:buNone/>
            </a:pPr>
            <a:r>
              <a:rPr lang="en-GB" altLang="en-US" sz="1600" b="1" i="1" u="sng" dirty="0">
                <a:latin typeface="Tw Cen MT Condensed" panose="020B0606020104020203" pitchFamily="34" charset="0"/>
              </a:rPr>
              <a:t>children of a similar ability, likewise for L/A.</a:t>
            </a:r>
            <a:endParaRPr lang="en-GB" altLang="en-US" sz="1600" u="sng" dirty="0">
              <a:latin typeface="Tw Cen MT Condensed" panose="020B0606020104020203" pitchFamily="34" charset="0"/>
            </a:endParaRPr>
          </a:p>
        </p:txBody>
      </p:sp>
      <p:sp>
        <p:nvSpPr>
          <p:cNvPr id="51" name="Rectangle 50"/>
          <p:cNvSpPr/>
          <p:nvPr/>
        </p:nvSpPr>
        <p:spPr>
          <a:xfrm>
            <a:off x="5688124" y="3891188"/>
            <a:ext cx="936104"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Multiply 51"/>
          <p:cNvSpPr/>
          <p:nvPr/>
        </p:nvSpPr>
        <p:spPr>
          <a:xfrm rot="5400000">
            <a:off x="5724922" y="4826499"/>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3" name="Multiply 52"/>
          <p:cNvSpPr/>
          <p:nvPr/>
        </p:nvSpPr>
        <p:spPr>
          <a:xfrm rot="5400000">
            <a:off x="6227515" y="4726004"/>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4" name="Multiply 53"/>
          <p:cNvSpPr/>
          <p:nvPr/>
        </p:nvSpPr>
        <p:spPr>
          <a:xfrm rot="5400000">
            <a:off x="6408997" y="3890395"/>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5" name="Multiply 54"/>
          <p:cNvSpPr/>
          <p:nvPr/>
        </p:nvSpPr>
        <p:spPr>
          <a:xfrm rot="5400000">
            <a:off x="5709205" y="3890396"/>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6" name="Multiply 55"/>
          <p:cNvSpPr/>
          <p:nvPr/>
        </p:nvSpPr>
        <p:spPr>
          <a:xfrm rot="5400000">
            <a:off x="5796197" y="4286563"/>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7" name="Multiply 56"/>
          <p:cNvSpPr/>
          <p:nvPr/>
        </p:nvSpPr>
        <p:spPr>
          <a:xfrm rot="5400000">
            <a:off x="6227493" y="4394514"/>
            <a:ext cx="215900" cy="21748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8" name="Rectangle 57"/>
          <p:cNvSpPr/>
          <p:nvPr/>
        </p:nvSpPr>
        <p:spPr>
          <a:xfrm>
            <a:off x="6732240" y="3891188"/>
            <a:ext cx="936104"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Multiply 58"/>
          <p:cNvSpPr/>
          <p:nvPr/>
        </p:nvSpPr>
        <p:spPr>
          <a:xfrm rot="5400000">
            <a:off x="6800795" y="439590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0" name="Multiply 59"/>
          <p:cNvSpPr/>
          <p:nvPr/>
        </p:nvSpPr>
        <p:spPr>
          <a:xfrm rot="5400000">
            <a:off x="7127412" y="4803596"/>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1" name="Multiply 60"/>
          <p:cNvSpPr/>
          <p:nvPr/>
        </p:nvSpPr>
        <p:spPr>
          <a:xfrm rot="5400000">
            <a:off x="7487654" y="4070663"/>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2" name="Multiply 61"/>
          <p:cNvSpPr/>
          <p:nvPr/>
        </p:nvSpPr>
        <p:spPr>
          <a:xfrm rot="5400000">
            <a:off x="6753321" y="3890396"/>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3" name="Multiply 62"/>
          <p:cNvSpPr/>
          <p:nvPr/>
        </p:nvSpPr>
        <p:spPr>
          <a:xfrm rot="5400000">
            <a:off x="7166795" y="4106296"/>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4" name="Multiply 63"/>
          <p:cNvSpPr/>
          <p:nvPr/>
        </p:nvSpPr>
        <p:spPr>
          <a:xfrm rot="5400000">
            <a:off x="7058051" y="4510104"/>
            <a:ext cx="215900" cy="21748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5" name="Rectangle 64"/>
          <p:cNvSpPr/>
          <p:nvPr/>
        </p:nvSpPr>
        <p:spPr>
          <a:xfrm>
            <a:off x="7740352" y="3891188"/>
            <a:ext cx="936104"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Multiply 65"/>
          <p:cNvSpPr/>
          <p:nvPr/>
        </p:nvSpPr>
        <p:spPr>
          <a:xfrm rot="5400000">
            <a:off x="7733202" y="4457621"/>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7" name="Multiply 66"/>
          <p:cNvSpPr/>
          <p:nvPr/>
        </p:nvSpPr>
        <p:spPr>
          <a:xfrm rot="5400000">
            <a:off x="8135524" y="4803596"/>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8" name="Multiply 67"/>
          <p:cNvSpPr/>
          <p:nvPr/>
        </p:nvSpPr>
        <p:spPr>
          <a:xfrm rot="5400000">
            <a:off x="8452878" y="3949181"/>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9" name="Multiply 68"/>
          <p:cNvSpPr/>
          <p:nvPr/>
        </p:nvSpPr>
        <p:spPr>
          <a:xfrm rot="5400000">
            <a:off x="7761433" y="3890396"/>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70" name="Multiply 69"/>
          <p:cNvSpPr/>
          <p:nvPr/>
        </p:nvSpPr>
        <p:spPr>
          <a:xfrm rot="5400000">
            <a:off x="8385850" y="4565571"/>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71" name="Multiply 70"/>
          <p:cNvSpPr/>
          <p:nvPr/>
        </p:nvSpPr>
        <p:spPr>
          <a:xfrm rot="5400000">
            <a:off x="7978920" y="4060460"/>
            <a:ext cx="215900" cy="21748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2420888"/>
            <a:ext cx="2521765" cy="1111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TextBox 8"/>
          <p:cNvSpPr txBox="1">
            <a:spLocks noChangeArrowheads="1"/>
          </p:cNvSpPr>
          <p:nvPr/>
        </p:nvSpPr>
        <p:spPr bwMode="auto">
          <a:xfrm>
            <a:off x="179387" y="5259340"/>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‘4 Square’</a:t>
            </a:r>
          </a:p>
          <a:p>
            <a:pPr marL="0" indent="0" eaLnBrk="1" hangingPunct="1">
              <a:spcBef>
                <a:spcPct val="0"/>
              </a:spcBef>
              <a:buNone/>
            </a:pPr>
            <a:r>
              <a:rPr lang="en-GB" altLang="en-US" sz="1600" dirty="0">
                <a:latin typeface="Tw Cen MT Condensed" panose="020B0606020104020203" pitchFamily="34" charset="0"/>
              </a:rPr>
              <a:t>The team with the ball has to attempt to pass the ball into every quarter in order they</a:t>
            </a:r>
          </a:p>
          <a:p>
            <a:pPr marL="0" indent="0" eaLnBrk="1" hangingPunct="1">
              <a:spcBef>
                <a:spcPct val="0"/>
              </a:spcBef>
              <a:buNone/>
            </a:pPr>
            <a:r>
              <a:rPr lang="en-GB" altLang="en-US" sz="1600" dirty="0">
                <a:latin typeface="Tw Cen MT Condensed" panose="020B0606020104020203" pitchFamily="34" charset="0"/>
              </a:rPr>
              <a:t>wish. When one player receives a pass, the opposition player in that quarter </a:t>
            </a:r>
            <a:r>
              <a:rPr lang="en-GB" altLang="en-US" sz="1600" u="sng" dirty="0">
                <a:latin typeface="Tw Cen MT Condensed" panose="020B0606020104020203" pitchFamily="34" charset="0"/>
              </a:rPr>
              <a:t>must</a:t>
            </a:r>
            <a:r>
              <a:rPr lang="en-GB" altLang="en-US" sz="1600" dirty="0">
                <a:latin typeface="Tw Cen MT Condensed" panose="020B0606020104020203" pitchFamily="34" charset="0"/>
              </a:rPr>
              <a:t> step</a:t>
            </a:r>
          </a:p>
          <a:p>
            <a:pPr marL="0" indent="0" eaLnBrk="1" hangingPunct="1">
              <a:spcBef>
                <a:spcPct val="0"/>
              </a:spcBef>
              <a:buNone/>
            </a:pPr>
            <a:r>
              <a:rPr lang="en-GB" altLang="en-US" sz="1600" dirty="0">
                <a:latin typeface="Tw Cen MT Condensed" panose="020B0606020104020203" pitchFamily="34" charset="0"/>
              </a:rPr>
              <a:t>out to allow him to attempt to make a pass to a team mate. The opposition stay in the</a:t>
            </a:r>
          </a:p>
          <a:p>
            <a:pPr marL="0" indent="0" eaLnBrk="1" hangingPunct="1">
              <a:spcBef>
                <a:spcPct val="0"/>
              </a:spcBef>
              <a:buNone/>
            </a:pPr>
            <a:r>
              <a:rPr lang="en-GB" altLang="en-US" sz="1600" dirty="0">
                <a:latin typeface="Tw Cen MT Condensed" panose="020B0606020104020203" pitchFamily="34" charset="0"/>
              </a:rPr>
              <a:t>remaining quarters and attempt to intercept the pass. </a:t>
            </a:r>
            <a:r>
              <a:rPr lang="en-GB" altLang="en-US" sz="1600" b="1" i="1" u="sng" dirty="0">
                <a:latin typeface="Tw Cen MT Condensed" panose="020B0606020104020203" pitchFamily="34" charset="0"/>
              </a:rPr>
              <a:t>L/A players will play in bigger </a:t>
            </a:r>
          </a:p>
          <a:p>
            <a:pPr marL="0" indent="0" eaLnBrk="1" hangingPunct="1">
              <a:spcBef>
                <a:spcPct val="0"/>
              </a:spcBef>
              <a:buNone/>
            </a:pPr>
            <a:r>
              <a:rPr lang="en-GB" altLang="en-US" sz="1600" b="1" i="1" u="sng" dirty="0">
                <a:latin typeface="Tw Cen MT Condensed" panose="020B0606020104020203" pitchFamily="34" charset="0"/>
              </a:rPr>
              <a:t>area’s, M/A players play the game in smaller areas</a:t>
            </a:r>
            <a:endParaRPr lang="en-GB" altLang="en-US" sz="1600" u="sng" dirty="0">
              <a:latin typeface="Tw Cen MT Condensed" panose="020B0606020104020203" pitchFamily="34" charset="0"/>
            </a:endParaRPr>
          </a:p>
        </p:txBody>
      </p:sp>
      <p:sp>
        <p:nvSpPr>
          <p:cNvPr id="72" name="Rectangle 71"/>
          <p:cNvSpPr/>
          <p:nvPr/>
        </p:nvSpPr>
        <p:spPr>
          <a:xfrm>
            <a:off x="6012160" y="5350334"/>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p:cNvSpPr/>
          <p:nvPr/>
        </p:nvSpPr>
        <p:spPr>
          <a:xfrm>
            <a:off x="6012160" y="6021288"/>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p:cNvSpPr/>
          <p:nvPr/>
        </p:nvSpPr>
        <p:spPr>
          <a:xfrm>
            <a:off x="6732240" y="5350334"/>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p:cNvSpPr/>
          <p:nvPr/>
        </p:nvSpPr>
        <p:spPr>
          <a:xfrm>
            <a:off x="6732240" y="6021288"/>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Multiply 77"/>
          <p:cNvSpPr/>
          <p:nvPr/>
        </p:nvSpPr>
        <p:spPr>
          <a:xfrm rot="5400000">
            <a:off x="7452382" y="5462576"/>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79" name="Multiply 78"/>
          <p:cNvSpPr/>
          <p:nvPr/>
        </p:nvSpPr>
        <p:spPr>
          <a:xfrm rot="5400000">
            <a:off x="6048225" y="6127018"/>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80" name="Multiply 79"/>
          <p:cNvSpPr/>
          <p:nvPr/>
        </p:nvSpPr>
        <p:spPr>
          <a:xfrm rot="5400000">
            <a:off x="6309368" y="5449938"/>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81" name="Multiply 80"/>
          <p:cNvSpPr/>
          <p:nvPr/>
        </p:nvSpPr>
        <p:spPr>
          <a:xfrm rot="5400000">
            <a:off x="7056348" y="6317229"/>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82" name="Multiply 81"/>
          <p:cNvSpPr/>
          <p:nvPr/>
        </p:nvSpPr>
        <p:spPr>
          <a:xfrm rot="5400000">
            <a:off x="6887604" y="5660578"/>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83" name="Multiply 82"/>
          <p:cNvSpPr/>
          <p:nvPr/>
        </p:nvSpPr>
        <p:spPr>
          <a:xfrm rot="5400000">
            <a:off x="6822352" y="6325042"/>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84" name="Multiply 83"/>
          <p:cNvSpPr/>
          <p:nvPr/>
        </p:nvSpPr>
        <p:spPr>
          <a:xfrm rot="5400000">
            <a:off x="6309368" y="6118628"/>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85" name="Multiply 84"/>
          <p:cNvSpPr/>
          <p:nvPr/>
        </p:nvSpPr>
        <p:spPr>
          <a:xfrm rot="5400000">
            <a:off x="6151242" y="5685018"/>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74" name="TextBox 73"/>
          <p:cNvSpPr txBox="1"/>
          <p:nvPr/>
        </p:nvSpPr>
        <p:spPr>
          <a:xfrm>
            <a:off x="7560332" y="6433591"/>
            <a:ext cx="1332843" cy="307777"/>
          </a:xfrm>
          <a:prstGeom prst="rect">
            <a:avLst/>
          </a:prstGeom>
          <a:noFill/>
        </p:spPr>
        <p:txBody>
          <a:bodyPr wrap="square" rtlCol="0">
            <a:spAutoFit/>
          </a:bodyPr>
          <a:lstStyle/>
          <a:p>
            <a:r>
              <a:rPr lang="en-GB" sz="1400" dirty="0">
                <a:latin typeface="Tw Cen MT Condensed" panose="020B0606020104020203" pitchFamily="34" charset="0"/>
              </a:rPr>
              <a:t>Player with the ball</a:t>
            </a:r>
          </a:p>
        </p:txBody>
      </p:sp>
      <p:cxnSp>
        <p:nvCxnSpPr>
          <p:cNvPr id="87" name="Straight Arrow Connector 86"/>
          <p:cNvCxnSpPr/>
          <p:nvPr/>
        </p:nvCxnSpPr>
        <p:spPr>
          <a:xfrm flipH="1" flipV="1">
            <a:off x="7126619" y="5877273"/>
            <a:ext cx="758494" cy="5565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8028384" y="5282624"/>
            <a:ext cx="1189522" cy="738664"/>
          </a:xfrm>
          <a:prstGeom prst="rect">
            <a:avLst/>
          </a:prstGeom>
          <a:noFill/>
        </p:spPr>
        <p:txBody>
          <a:bodyPr wrap="square" rtlCol="0">
            <a:spAutoFit/>
          </a:bodyPr>
          <a:lstStyle/>
          <a:p>
            <a:r>
              <a:rPr lang="en-GB" sz="1400" dirty="0">
                <a:latin typeface="Tw Cen MT Condensed" panose="020B0606020104020203" pitchFamily="34" charset="0"/>
              </a:rPr>
              <a:t>Stepped out to allow player to attempt pass</a:t>
            </a:r>
          </a:p>
        </p:txBody>
      </p:sp>
      <p:cxnSp>
        <p:nvCxnSpPr>
          <p:cNvPr id="91" name="Straight Arrow Connector 90"/>
          <p:cNvCxnSpPr>
            <a:stCxn id="89" idx="1"/>
          </p:cNvCxnSpPr>
          <p:nvPr/>
        </p:nvCxnSpPr>
        <p:spPr>
          <a:xfrm flipH="1" flipV="1">
            <a:off x="7704348" y="5558681"/>
            <a:ext cx="324036" cy="932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60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6- Lesson 4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8"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9"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0"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3" descr="http://tummax.com/wp-content/uploads/2015/05/w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179388" y="3171740"/>
            <a:ext cx="8785225" cy="3554819"/>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“French Potty!” children must freeze with their knee’s bent and their back straight! STRETCH, then repeat &amp; move to </a:t>
            </a:r>
            <a:r>
              <a:rPr lang="en-GB" sz="1500" u="sng" dirty="0">
                <a:latin typeface="Tw Cen MT Condensed" panose="020B0606020104020203" pitchFamily="34" charset="0"/>
              </a:rPr>
              <a:t>‘Getting familiar with the stick’ (see prev. lesson)</a:t>
            </a:r>
            <a:endParaRPr lang="en-GB" altLang="en-US" sz="1500" u="sng" dirty="0">
              <a:latin typeface="Tw Cen MT Condensed" panose="020B0606020104020203" pitchFamily="34" charset="0"/>
            </a:endParaRPr>
          </a:p>
          <a:p>
            <a:pPr>
              <a:spcBef>
                <a:spcPct val="0"/>
              </a:spcBef>
            </a:pPr>
            <a:r>
              <a:rPr lang="en-GB" altLang="en-US" sz="1500" u="sng" dirty="0">
                <a:latin typeface="Tw Cen MT Condensed" panose="020B0606020104020203" pitchFamily="34" charset="0"/>
              </a:rPr>
              <a:t>2. </a:t>
            </a:r>
            <a:r>
              <a:rPr lang="en-GB" altLang="en-US" sz="1500" u="sng" dirty="0" err="1">
                <a:latin typeface="Tw Cen MT Condensed" panose="020B0606020104020203" pitchFamily="34" charset="0"/>
              </a:rPr>
              <a:t>Keepball</a:t>
            </a:r>
            <a:r>
              <a:rPr lang="en-GB" altLang="en-US" sz="1500" u="sng" dirty="0">
                <a:latin typeface="Tw Cen MT Condensed" panose="020B0606020104020203" pitchFamily="34" charset="0"/>
              </a:rPr>
              <a:t> – </a:t>
            </a:r>
            <a:r>
              <a:rPr lang="en-GB" altLang="en-US" sz="1500" dirty="0">
                <a:latin typeface="Tw Cen MT Condensed" panose="020B0606020104020203" pitchFamily="34" charset="0"/>
              </a:rPr>
              <a:t>Our children are now ready to execute their push pass against opposition. The way that we start to introduce them to this skill is through ‘</a:t>
            </a:r>
            <a:r>
              <a:rPr lang="en-GB" altLang="en-US" sz="1500" dirty="0" err="1">
                <a:latin typeface="Tw Cen MT Condensed" panose="020B0606020104020203" pitchFamily="34" charset="0"/>
              </a:rPr>
              <a:t>Keepball</a:t>
            </a:r>
            <a:r>
              <a:rPr lang="en-GB" altLang="en-US" sz="1500" dirty="0">
                <a:latin typeface="Tw Cen MT Condensed" panose="020B0606020104020203" pitchFamily="34" charset="0"/>
              </a:rPr>
              <a:t>’. Mark out some large grids (we want to set up these exercises to favour the ‘passers’ not the ‘defender’), within which we want a team of 5 or 6 to keep the ball away from the defender who tries to intercept it!. </a:t>
            </a:r>
            <a:r>
              <a:rPr lang="en-GB" altLang="en-US" sz="1500" b="1" dirty="0">
                <a:latin typeface="Tw Cen MT Condensed" panose="020B0606020104020203" pitchFamily="34" charset="0"/>
              </a:rPr>
              <a:t>PROGRESSION – </a:t>
            </a:r>
            <a:r>
              <a:rPr lang="en-GB" altLang="en-US" sz="1500" dirty="0">
                <a:latin typeface="Tw Cen MT Condensed" panose="020B0606020104020203" pitchFamily="34" charset="0"/>
              </a:rPr>
              <a:t>Set an amount of passes as a target, if the ‘passers’ meet this – they get a goal! </a:t>
            </a:r>
            <a:r>
              <a:rPr lang="en-GB" altLang="en-US" sz="1500" b="1" i="1" u="sng" dirty="0">
                <a:latin typeface="Tw Cen MT Condensed" panose="020B0606020104020203" pitchFamily="34" charset="0"/>
              </a:rPr>
              <a:t>Ensure that M/A play with children of a similar ability, likewise for L/A.</a:t>
            </a:r>
          </a:p>
          <a:p>
            <a:pPr>
              <a:spcBef>
                <a:spcPct val="0"/>
              </a:spcBef>
            </a:pPr>
            <a:r>
              <a:rPr lang="en-GB" altLang="en-US" sz="1500" u="sng" dirty="0">
                <a:latin typeface="Tw Cen MT Condensed" panose="020B0606020104020203" pitchFamily="34" charset="0"/>
              </a:rPr>
              <a:t>3. ‘4 Square’ – </a:t>
            </a:r>
            <a:r>
              <a:rPr lang="en-GB" altLang="en-US" sz="1500" dirty="0">
                <a:latin typeface="Tw Cen MT Condensed" panose="020B0606020104020203" pitchFamily="34" charset="0"/>
              </a:rPr>
              <a:t>In the game of ‘4 square’ a pitch is made up of quarters. Each team consists of 4 players (one in each quarter). The team with the ball has to attempt to pass the ball into every quarter in order they wish. When one player receives a pass, the opposition player in that quarter </a:t>
            </a:r>
            <a:r>
              <a:rPr lang="en-GB" altLang="en-US" sz="1500" u="sng" dirty="0">
                <a:latin typeface="Tw Cen MT Condensed" panose="020B0606020104020203" pitchFamily="34" charset="0"/>
              </a:rPr>
              <a:t>must</a:t>
            </a:r>
            <a:r>
              <a:rPr lang="en-GB" altLang="en-US" sz="1500" dirty="0">
                <a:latin typeface="Tw Cen MT Condensed" panose="020B0606020104020203" pitchFamily="34" charset="0"/>
              </a:rPr>
              <a:t> step out to allow him to attempt to make a pass to a team mate. The opposition stay in the remaining quarters and attempt to intercept the pass. </a:t>
            </a:r>
            <a:r>
              <a:rPr lang="en-GB" altLang="en-US" sz="1500" b="1" i="1" u="sng" dirty="0">
                <a:latin typeface="Tw Cen MT Condensed" panose="020B0606020104020203" pitchFamily="34" charset="0"/>
              </a:rPr>
              <a:t>L/A players will play in bigger area’s, M/A players play the game in smaller areas</a:t>
            </a:r>
          </a:p>
          <a:p>
            <a:pPr>
              <a:defRPr/>
            </a:pPr>
            <a:r>
              <a:rPr lang="en-GB" altLang="en-US" sz="1500" u="sng" dirty="0">
                <a:latin typeface="Tw Cen MT Condensed" panose="020B0606020104020203" pitchFamily="34" charset="0"/>
              </a:rPr>
              <a:t>4. Battleships (Passing Accuracy) - </a:t>
            </a:r>
            <a:r>
              <a:rPr lang="en-GB" sz="1500" u="sng" dirty="0">
                <a:latin typeface="Tw Cen MT Condensed" panose="020B0606020104020203" pitchFamily="34" charset="0"/>
              </a:rPr>
              <a:t>4. Battleships! – </a:t>
            </a:r>
            <a:r>
              <a:rPr lang="en-GB" sz="1500" dirty="0">
                <a:latin typeface="Tw Cen MT Condensed" panose="020B0606020104020203" pitchFamily="34" charset="0"/>
              </a:rPr>
              <a:t>For battleships the children will work in pairs. They will need 5 cones for each working group, one to mark out the passing mark, this the where the ball must be placed. The other 4 create targets (or ‘ships’). Each child has 4 lives, ‘child number 1’ must announce which colour they are aiming at. If they hit that colour with their pass, they sink the ship! It is then ‘child number 2’s’ turn to try and sink a ship. The child that sinks all 4 ships first wins! </a:t>
            </a:r>
            <a:r>
              <a:rPr lang="en-GB" sz="1500" b="1" i="1" u="sng" dirty="0">
                <a:latin typeface="Tw Cen MT Condensed" panose="020B0606020104020203" pitchFamily="34" charset="0"/>
              </a:rPr>
              <a:t>L/A take aim from closer together, replace cones with larger targets if you need to. M/A take aim from further away!</a:t>
            </a:r>
          </a:p>
        </p:txBody>
      </p:sp>
      <p:sp>
        <p:nvSpPr>
          <p:cNvPr id="13"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6" name="Subtitle 2"/>
          <p:cNvSpPr txBox="1">
            <a:spLocks/>
          </p:cNvSpPr>
          <p:nvPr/>
        </p:nvSpPr>
        <p:spPr bwMode="auto">
          <a:xfrm>
            <a:off x="179388" y="765175"/>
            <a:ext cx="3240087" cy="1152525"/>
          </a:xfrm>
          <a:prstGeom prst="rect">
            <a:avLst/>
          </a:prstGeom>
          <a:solidFill>
            <a:schemeClr val="tx2">
              <a:lumMod val="40000"/>
              <a:lumOff val="60000"/>
            </a:schemeClr>
          </a:solidFill>
          <a:ln w="9525">
            <a:solidFill>
              <a:schemeClr val="tx1"/>
            </a:solid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1 –  Develop pupil’s ability to pass the Hockey ball to teammates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2 –  Develop pupil’s ability to apply skill in a competitive environment </a:t>
            </a:r>
          </a:p>
        </p:txBody>
      </p:sp>
      <p:sp>
        <p:nvSpPr>
          <p:cNvPr id="17" name="Subtitle 2"/>
          <p:cNvSpPr txBox="1">
            <a:spLocks/>
          </p:cNvSpPr>
          <p:nvPr/>
        </p:nvSpPr>
        <p:spPr>
          <a:xfrm>
            <a:off x="3492500" y="765175"/>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can stop and pass the ball in isolation with consistency (4/5 times out of 5 at 5m distance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can stop and pass the ball in a conditioned game scenario with moderate consistency (2/3 times out of 5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pupils use teaching points to help others improve their technique?</a:t>
            </a:r>
          </a:p>
        </p:txBody>
      </p:sp>
      <p:pic>
        <p:nvPicPr>
          <p:cNvPr id="19"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3"/>
          <p:cNvSpPr txBox="1">
            <a:spLocks noChangeArrowheads="1"/>
          </p:cNvSpPr>
          <p:nvPr/>
        </p:nvSpPr>
        <p:spPr bwMode="auto">
          <a:xfrm>
            <a:off x="179388" y="2332757"/>
            <a:ext cx="8785225"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 </a:t>
            </a:r>
            <a:r>
              <a:rPr lang="en-GB" altLang="en-US" sz="1600" dirty="0">
                <a:latin typeface="Tw Cen MT Condensed" pitchFamily="34" charset="0"/>
              </a:rPr>
              <a:t> 4 (</a:t>
            </a:r>
            <a:r>
              <a:rPr lang="en-GB" altLang="en-US" sz="16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 </a:t>
            </a:r>
          </a:p>
        </p:txBody>
      </p:sp>
    </p:spTree>
    <p:extLst>
      <p:ext uri="{BB962C8B-B14F-4D97-AF65-F5344CB8AC3E}">
        <p14:creationId xmlns:p14="http://schemas.microsoft.com/office/powerpoint/2010/main" val="442207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6- Lesson 4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p:cNvSpPr txBox="1">
            <a:spLocks noChangeArrowheads="1"/>
          </p:cNvSpPr>
          <p:nvPr/>
        </p:nvSpPr>
        <p:spPr bwMode="auto">
          <a:xfrm>
            <a:off x="179388" y="234888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‘Getting familiar with the stick’</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11" name="Frame 10"/>
          <p:cNvSpPr/>
          <p:nvPr/>
        </p:nvSpPr>
        <p:spPr>
          <a:xfrm>
            <a:off x="359445" y="2674640"/>
            <a:ext cx="3996531" cy="936104"/>
          </a:xfrm>
          <a:prstGeom prst="frame">
            <a:avLst>
              <a:gd name="adj1" fmla="val 538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solidFill>
                <a:schemeClr val="tx1"/>
              </a:solidFill>
              <a:latin typeface="Tw Cen MT Condensed" panose="020B0606020104020203" pitchFamily="34" charset="0"/>
            </a:endParaRPr>
          </a:p>
        </p:txBody>
      </p:sp>
      <p:sp>
        <p:nvSpPr>
          <p:cNvPr id="12" name="Multiply 11"/>
          <p:cNvSpPr/>
          <p:nvPr/>
        </p:nvSpPr>
        <p:spPr>
          <a:xfrm rot="5400000">
            <a:off x="5755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 name="Multiply 12"/>
          <p:cNvSpPr/>
          <p:nvPr/>
        </p:nvSpPr>
        <p:spPr>
          <a:xfrm rot="5400000">
            <a:off x="791493"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 name="Multiply 13"/>
          <p:cNvSpPr/>
          <p:nvPr/>
        </p:nvSpPr>
        <p:spPr>
          <a:xfrm rot="5400000">
            <a:off x="1583656"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 name="Multiply 14"/>
          <p:cNvSpPr/>
          <p:nvPr/>
        </p:nvSpPr>
        <p:spPr>
          <a:xfrm rot="5400000">
            <a:off x="3887912" y="3250604"/>
            <a:ext cx="215900" cy="217488"/>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 name="Multiply 15"/>
          <p:cNvSpPr/>
          <p:nvPr/>
        </p:nvSpPr>
        <p:spPr>
          <a:xfrm rot="5400000">
            <a:off x="3455318"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 name="Multiply 16"/>
          <p:cNvSpPr/>
          <p:nvPr/>
        </p:nvSpPr>
        <p:spPr>
          <a:xfrm rot="5400000">
            <a:off x="2015456" y="31069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Multiply 17"/>
          <p:cNvSpPr/>
          <p:nvPr/>
        </p:nvSpPr>
        <p:spPr>
          <a:xfrm rot="5400000">
            <a:off x="2879850" y="3034704"/>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9" name="Multiply 18"/>
          <p:cNvSpPr/>
          <p:nvPr/>
        </p:nvSpPr>
        <p:spPr>
          <a:xfrm rot="5400000">
            <a:off x="16423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Multiply 19"/>
          <p:cNvSpPr/>
          <p:nvPr/>
        </p:nvSpPr>
        <p:spPr>
          <a:xfrm rot="5400000">
            <a:off x="1079625" y="2890242"/>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1" name="Multiply 20"/>
          <p:cNvSpPr/>
          <p:nvPr/>
        </p:nvSpPr>
        <p:spPr>
          <a:xfrm rot="5400000">
            <a:off x="2736181"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Multiply 21"/>
          <p:cNvSpPr/>
          <p:nvPr/>
        </p:nvSpPr>
        <p:spPr>
          <a:xfrm rot="5400000">
            <a:off x="2304381"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TextBox 8"/>
          <p:cNvSpPr txBox="1">
            <a:spLocks noChangeArrowheads="1"/>
          </p:cNvSpPr>
          <p:nvPr/>
        </p:nvSpPr>
        <p:spPr bwMode="auto">
          <a:xfrm>
            <a:off x="17938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Stopping the ball:</a:t>
            </a:r>
          </a:p>
          <a:p>
            <a:pPr eaLnBrk="1" hangingPunct="1">
              <a:spcBef>
                <a:spcPct val="0"/>
              </a:spcBef>
            </a:pPr>
            <a:r>
              <a:rPr lang="en-GB" altLang="en-US" sz="1600">
                <a:latin typeface="Tw Cen MT Condensed" panose="020B0606020104020203" pitchFamily="34" charset="0"/>
              </a:rPr>
              <a:t>Bend knees to get close</a:t>
            </a:r>
          </a:p>
          <a:p>
            <a:pPr eaLnBrk="1" hangingPunct="1">
              <a:spcBef>
                <a:spcPct val="0"/>
              </a:spcBef>
            </a:pPr>
            <a:r>
              <a:rPr lang="en-GB" altLang="en-US" sz="1600">
                <a:latin typeface="Tw Cen MT Condensed" panose="020B0606020104020203" pitchFamily="34" charset="0"/>
              </a:rPr>
              <a:t> to the floor</a:t>
            </a:r>
          </a:p>
          <a:p>
            <a:pPr eaLnBrk="1" hangingPunct="1">
              <a:spcBef>
                <a:spcPct val="0"/>
              </a:spcBef>
            </a:pPr>
            <a:r>
              <a:rPr lang="en-GB" altLang="en-US" sz="1600">
                <a:latin typeface="Tw Cen MT Condensed" panose="020B0606020104020203" pitchFamily="34" charset="0"/>
              </a:rPr>
              <a:t>Place stick parallel to floor</a:t>
            </a:r>
          </a:p>
          <a:p>
            <a:pPr eaLnBrk="1" hangingPunct="1">
              <a:spcBef>
                <a:spcPct val="0"/>
              </a:spcBef>
            </a:pPr>
            <a:r>
              <a:rPr lang="en-GB" altLang="en-US" sz="1600">
                <a:latin typeface="Tw Cen MT Condensed" panose="020B0606020104020203" pitchFamily="34" charset="0"/>
              </a:rPr>
              <a:t>Use largest part of the stick</a:t>
            </a:r>
          </a:p>
          <a:p>
            <a:pPr eaLnBrk="1" hangingPunct="1">
              <a:spcBef>
                <a:spcPct val="0"/>
              </a:spcBef>
            </a:pPr>
            <a:r>
              <a:rPr lang="en-GB" altLang="en-US" sz="1600">
                <a:latin typeface="Tw Cen MT Condensed" panose="020B0606020104020203" pitchFamily="34" charset="0"/>
              </a:rPr>
              <a:t>Allow the ball to hit the stick, soft grip</a:t>
            </a:r>
          </a:p>
        </p:txBody>
      </p:sp>
      <p:pic>
        <p:nvPicPr>
          <p:cNvPr id="24" name="Picture 66"/>
          <p:cNvPicPr>
            <a:picLocks noChangeAspect="1" noChangeArrowheads="1"/>
          </p:cNvPicPr>
          <p:nvPr/>
        </p:nvPicPr>
        <p:blipFill>
          <a:blip r:embed="rId4" cstate="print">
            <a:extLst>
              <a:ext uri="{28A0092B-C50C-407E-A947-70E740481C1C}">
                <a14:useLocalDpi xmlns:a14="http://schemas.microsoft.com/office/drawing/2010/main" val="0"/>
              </a:ext>
            </a:extLst>
          </a:blip>
          <a:srcRect l="4596" t="50000" r="41608" b="19717"/>
          <a:stretch>
            <a:fillRect/>
          </a:stretch>
        </p:blipFill>
        <p:spPr bwMode="auto">
          <a:xfrm>
            <a:off x="2267744" y="1124670"/>
            <a:ext cx="2151063" cy="792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63"/>
          <p:cNvSpPr txBox="1">
            <a:spLocks noChangeArrowheads="1"/>
          </p:cNvSpPr>
          <p:nvPr/>
        </p:nvSpPr>
        <p:spPr bwMode="auto">
          <a:xfrm>
            <a:off x="4572000" y="765175"/>
            <a:ext cx="4392737"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Push Passing:</a:t>
            </a:r>
            <a:endParaRPr lang="en-GB" altLang="en-US" sz="1600" dirty="0">
              <a:latin typeface="Tw Cen MT Condensed" panose="020B0606020104020203" pitchFamily="34" charset="0"/>
            </a:endParaRPr>
          </a:p>
          <a:p>
            <a:pPr eaLnBrk="1" hangingPunct="1">
              <a:spcBef>
                <a:spcPct val="0"/>
              </a:spcBef>
            </a:pPr>
            <a:r>
              <a:rPr lang="en-GB" altLang="en-US" sz="1600" dirty="0">
                <a:latin typeface="Tw Cen MT Condensed" panose="020B0606020104020203" pitchFamily="34" charset="0"/>
              </a:rPr>
              <a:t>Keep flat side of stick in contact</a:t>
            </a:r>
          </a:p>
          <a:p>
            <a:pPr eaLnBrk="1" hangingPunct="1">
              <a:spcBef>
                <a:spcPct val="0"/>
              </a:spcBef>
              <a:buFontTx/>
              <a:buNone/>
            </a:pPr>
            <a:r>
              <a:rPr lang="en-GB" altLang="en-US" sz="1600" dirty="0">
                <a:latin typeface="Tw Cen MT Condensed" panose="020B0606020104020203" pitchFamily="34" charset="0"/>
              </a:rPr>
              <a:t>with the ball</a:t>
            </a:r>
          </a:p>
          <a:p>
            <a:pPr eaLnBrk="1" hangingPunct="1">
              <a:spcBef>
                <a:spcPct val="0"/>
              </a:spcBef>
            </a:pPr>
            <a:r>
              <a:rPr lang="en-GB" altLang="en-US" sz="1600" dirty="0">
                <a:latin typeface="Tw Cen MT Condensed" panose="020B0606020104020203" pitchFamily="34" charset="0"/>
              </a:rPr>
              <a:t>Drag ball from outside of right</a:t>
            </a:r>
          </a:p>
          <a:p>
            <a:pPr eaLnBrk="1" hangingPunct="1">
              <a:spcBef>
                <a:spcPct val="0"/>
              </a:spcBef>
              <a:buFontTx/>
              <a:buNone/>
            </a:pPr>
            <a:r>
              <a:rPr lang="en-GB" altLang="en-US" sz="1600" dirty="0">
                <a:latin typeface="Tw Cen MT Condensed" panose="020B0606020104020203" pitchFamily="34" charset="0"/>
              </a:rPr>
              <a:t>foot until level with left foot</a:t>
            </a:r>
          </a:p>
          <a:p>
            <a:pPr eaLnBrk="1" hangingPunct="1">
              <a:spcBef>
                <a:spcPct val="0"/>
              </a:spcBef>
            </a:pPr>
            <a:r>
              <a:rPr lang="en-GB" altLang="en-US" sz="1600" dirty="0">
                <a:latin typeface="Tw Cen MT Condensed" panose="020B0606020104020203" pitchFamily="34" charset="0"/>
              </a:rPr>
              <a:t>Push ball softly to target</a:t>
            </a:r>
          </a:p>
        </p:txBody>
      </p:sp>
      <p:pic>
        <p:nvPicPr>
          <p:cNvPr id="26" name="Picture 61"/>
          <p:cNvPicPr>
            <a:picLocks noChangeAspect="1" noChangeArrowheads="1"/>
          </p:cNvPicPr>
          <p:nvPr/>
        </p:nvPicPr>
        <p:blipFill>
          <a:blip r:embed="rId5">
            <a:extLst>
              <a:ext uri="{28A0092B-C50C-407E-A947-70E740481C1C}">
                <a14:useLocalDpi xmlns:a14="http://schemas.microsoft.com/office/drawing/2010/main" val="0"/>
              </a:ext>
            </a:extLst>
          </a:blip>
          <a:srcRect l="5057" t="33777" r="45045" b="32697"/>
          <a:stretch>
            <a:fillRect/>
          </a:stretch>
        </p:blipFill>
        <p:spPr bwMode="auto">
          <a:xfrm>
            <a:off x="6948264" y="800819"/>
            <a:ext cx="1512168" cy="6641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62"/>
          <p:cNvPicPr>
            <a:picLocks noChangeAspect="1" noChangeArrowheads="1"/>
          </p:cNvPicPr>
          <p:nvPr/>
        </p:nvPicPr>
        <p:blipFill>
          <a:blip r:embed="rId6">
            <a:extLst>
              <a:ext uri="{28A0092B-C50C-407E-A947-70E740481C1C}">
                <a14:useLocalDpi xmlns:a14="http://schemas.microsoft.com/office/drawing/2010/main" val="0"/>
              </a:ext>
            </a:extLst>
          </a:blip>
          <a:srcRect l="1866" t="32697" r="42213" b="22961"/>
          <a:stretch>
            <a:fillRect/>
          </a:stretch>
        </p:blipFill>
        <p:spPr bwMode="auto">
          <a:xfrm>
            <a:off x="7020272" y="1540177"/>
            <a:ext cx="1417464" cy="7366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 name="TextBox 8"/>
          <p:cNvSpPr txBox="1">
            <a:spLocks noChangeArrowheads="1"/>
          </p:cNvSpPr>
          <p:nvPr/>
        </p:nvSpPr>
        <p:spPr bwMode="auto">
          <a:xfrm>
            <a:off x="4572124" y="2348880"/>
            <a:ext cx="4393059"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err="1">
                <a:latin typeface="Tw Cen MT Condensed" panose="020B0606020104020203" pitchFamily="34" charset="0"/>
              </a:rPr>
              <a:t>Keepball</a:t>
            </a: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52" name="TextBox 8"/>
          <p:cNvSpPr txBox="1">
            <a:spLocks noChangeArrowheads="1"/>
          </p:cNvSpPr>
          <p:nvPr/>
        </p:nvSpPr>
        <p:spPr bwMode="auto">
          <a:xfrm>
            <a:off x="179387" y="3694150"/>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‘4 Square’</a:t>
            </a:r>
          </a:p>
          <a:p>
            <a:pPr marL="0" indent="0" eaLnBrk="1" hangingPunct="1">
              <a:spcBef>
                <a:spcPct val="0"/>
              </a:spcBef>
              <a:buNone/>
            </a:pPr>
            <a:r>
              <a:rPr lang="en-GB" altLang="en-US" sz="1600" dirty="0">
                <a:latin typeface="Tw Cen MT Condensed" panose="020B0606020104020203" pitchFamily="34" charset="0"/>
              </a:rPr>
              <a:t>The team with the ball has to attempt to pass the ball into every quarter in order they</a:t>
            </a:r>
          </a:p>
          <a:p>
            <a:pPr marL="0" indent="0" eaLnBrk="1" hangingPunct="1">
              <a:spcBef>
                <a:spcPct val="0"/>
              </a:spcBef>
              <a:buNone/>
            </a:pPr>
            <a:r>
              <a:rPr lang="en-GB" altLang="en-US" sz="1600" dirty="0">
                <a:latin typeface="Tw Cen MT Condensed" panose="020B0606020104020203" pitchFamily="34" charset="0"/>
              </a:rPr>
              <a:t>wish. When one player receives a pass, the opposition player in that quarter </a:t>
            </a:r>
            <a:r>
              <a:rPr lang="en-GB" altLang="en-US" sz="1600" u="sng" dirty="0">
                <a:latin typeface="Tw Cen MT Condensed" panose="020B0606020104020203" pitchFamily="34" charset="0"/>
              </a:rPr>
              <a:t>must</a:t>
            </a:r>
            <a:r>
              <a:rPr lang="en-GB" altLang="en-US" sz="1600" dirty="0">
                <a:latin typeface="Tw Cen MT Condensed" panose="020B0606020104020203" pitchFamily="34" charset="0"/>
              </a:rPr>
              <a:t> step</a:t>
            </a:r>
          </a:p>
          <a:p>
            <a:pPr marL="0" indent="0" eaLnBrk="1" hangingPunct="1">
              <a:spcBef>
                <a:spcPct val="0"/>
              </a:spcBef>
              <a:buNone/>
            </a:pPr>
            <a:r>
              <a:rPr lang="en-GB" altLang="en-US" sz="1600" dirty="0">
                <a:latin typeface="Tw Cen MT Condensed" panose="020B0606020104020203" pitchFamily="34" charset="0"/>
              </a:rPr>
              <a:t>out to allow him to attempt to make a pass to a team mate. The opposition stay in the</a:t>
            </a:r>
          </a:p>
          <a:p>
            <a:pPr marL="0" indent="0" eaLnBrk="1" hangingPunct="1">
              <a:spcBef>
                <a:spcPct val="0"/>
              </a:spcBef>
              <a:buNone/>
            </a:pPr>
            <a:r>
              <a:rPr lang="en-GB" altLang="en-US" sz="1600" dirty="0">
                <a:latin typeface="Tw Cen MT Condensed" panose="020B0606020104020203" pitchFamily="34" charset="0"/>
              </a:rPr>
              <a:t>remaining quarters and attempt to intercept the pass. </a:t>
            </a:r>
            <a:r>
              <a:rPr lang="en-GB" altLang="en-US" sz="1600" b="1" i="1" u="sng" dirty="0">
                <a:latin typeface="Tw Cen MT Condensed" panose="020B0606020104020203" pitchFamily="34" charset="0"/>
              </a:rPr>
              <a:t>L/A players will play in bigger </a:t>
            </a:r>
          </a:p>
          <a:p>
            <a:pPr marL="0" indent="0" eaLnBrk="1" hangingPunct="1">
              <a:spcBef>
                <a:spcPct val="0"/>
              </a:spcBef>
              <a:buNone/>
            </a:pPr>
            <a:r>
              <a:rPr lang="en-GB" altLang="en-US" sz="1600" b="1" i="1" u="sng" dirty="0">
                <a:latin typeface="Tw Cen MT Condensed" panose="020B0606020104020203" pitchFamily="34" charset="0"/>
              </a:rPr>
              <a:t>area’s, M/A players play the game in smaller areas</a:t>
            </a:r>
            <a:endParaRPr lang="en-GB" altLang="en-US" sz="1600" u="sng" dirty="0">
              <a:latin typeface="Tw Cen MT Condensed" panose="020B0606020104020203" pitchFamily="34" charset="0"/>
            </a:endParaRPr>
          </a:p>
        </p:txBody>
      </p:sp>
      <p:sp>
        <p:nvSpPr>
          <p:cNvPr id="53" name="Rectangle 52"/>
          <p:cNvSpPr/>
          <p:nvPr/>
        </p:nvSpPr>
        <p:spPr>
          <a:xfrm>
            <a:off x="6012160" y="3785144"/>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6012160" y="4456098"/>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6732240" y="3785144"/>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6732240" y="4456098"/>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Multiply 56"/>
          <p:cNvSpPr/>
          <p:nvPr/>
        </p:nvSpPr>
        <p:spPr>
          <a:xfrm rot="5400000">
            <a:off x="7452382" y="3897386"/>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8" name="Multiply 57"/>
          <p:cNvSpPr/>
          <p:nvPr/>
        </p:nvSpPr>
        <p:spPr>
          <a:xfrm rot="5400000">
            <a:off x="6048225" y="4561828"/>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9" name="Multiply 58"/>
          <p:cNvSpPr/>
          <p:nvPr/>
        </p:nvSpPr>
        <p:spPr>
          <a:xfrm rot="5400000">
            <a:off x="6309368" y="3884748"/>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0" name="Multiply 59"/>
          <p:cNvSpPr/>
          <p:nvPr/>
        </p:nvSpPr>
        <p:spPr>
          <a:xfrm rot="5400000">
            <a:off x="7056348" y="4752039"/>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1" name="Multiply 60"/>
          <p:cNvSpPr/>
          <p:nvPr/>
        </p:nvSpPr>
        <p:spPr>
          <a:xfrm rot="5400000">
            <a:off x="6887604" y="4095388"/>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2" name="Multiply 61"/>
          <p:cNvSpPr/>
          <p:nvPr/>
        </p:nvSpPr>
        <p:spPr>
          <a:xfrm rot="5400000">
            <a:off x="6822352" y="4759852"/>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3" name="Multiply 62"/>
          <p:cNvSpPr/>
          <p:nvPr/>
        </p:nvSpPr>
        <p:spPr>
          <a:xfrm rot="5400000">
            <a:off x="6309368" y="4553438"/>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4" name="Multiply 63"/>
          <p:cNvSpPr/>
          <p:nvPr/>
        </p:nvSpPr>
        <p:spPr>
          <a:xfrm rot="5400000">
            <a:off x="6151242" y="4119828"/>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5" name="TextBox 64"/>
          <p:cNvSpPr txBox="1"/>
          <p:nvPr/>
        </p:nvSpPr>
        <p:spPr>
          <a:xfrm>
            <a:off x="7560332" y="4868401"/>
            <a:ext cx="1332843" cy="307777"/>
          </a:xfrm>
          <a:prstGeom prst="rect">
            <a:avLst/>
          </a:prstGeom>
          <a:noFill/>
        </p:spPr>
        <p:txBody>
          <a:bodyPr wrap="square" rtlCol="0">
            <a:spAutoFit/>
          </a:bodyPr>
          <a:lstStyle/>
          <a:p>
            <a:r>
              <a:rPr lang="en-GB" sz="1400" dirty="0">
                <a:latin typeface="Tw Cen MT Condensed" panose="020B0606020104020203" pitchFamily="34" charset="0"/>
              </a:rPr>
              <a:t>Player with the ball</a:t>
            </a:r>
          </a:p>
        </p:txBody>
      </p:sp>
      <p:cxnSp>
        <p:nvCxnSpPr>
          <p:cNvPr id="66" name="Straight Arrow Connector 65"/>
          <p:cNvCxnSpPr/>
          <p:nvPr/>
        </p:nvCxnSpPr>
        <p:spPr>
          <a:xfrm flipH="1" flipV="1">
            <a:off x="7126619" y="4312083"/>
            <a:ext cx="758494" cy="5565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8028384" y="3717434"/>
            <a:ext cx="1189522" cy="738664"/>
          </a:xfrm>
          <a:prstGeom prst="rect">
            <a:avLst/>
          </a:prstGeom>
          <a:noFill/>
        </p:spPr>
        <p:txBody>
          <a:bodyPr wrap="square" rtlCol="0">
            <a:spAutoFit/>
          </a:bodyPr>
          <a:lstStyle/>
          <a:p>
            <a:r>
              <a:rPr lang="en-GB" sz="1400" dirty="0">
                <a:latin typeface="Tw Cen MT Condensed" panose="020B0606020104020203" pitchFamily="34" charset="0"/>
              </a:rPr>
              <a:t>Stepped out to allow player to attempt pass</a:t>
            </a:r>
          </a:p>
        </p:txBody>
      </p:sp>
      <p:cxnSp>
        <p:nvCxnSpPr>
          <p:cNvPr id="68" name="Straight Arrow Connector 67"/>
          <p:cNvCxnSpPr>
            <a:stCxn id="67" idx="1"/>
          </p:cNvCxnSpPr>
          <p:nvPr/>
        </p:nvCxnSpPr>
        <p:spPr>
          <a:xfrm flipH="1" flipV="1">
            <a:off x="7704348" y="3993491"/>
            <a:ext cx="324036" cy="932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128" y="2420888"/>
            <a:ext cx="2772309" cy="115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TextBox 69"/>
          <p:cNvSpPr txBox="1">
            <a:spLocks noChangeArrowheads="1"/>
          </p:cNvSpPr>
          <p:nvPr/>
        </p:nvSpPr>
        <p:spPr bwMode="auto">
          <a:xfrm>
            <a:off x="179512" y="5301208"/>
            <a:ext cx="8785101"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4. Battleships!</a:t>
            </a:r>
          </a:p>
          <a:p>
            <a:pPr eaLnBrk="1" hangingPunct="1">
              <a:spcBef>
                <a:spcPct val="0"/>
              </a:spcBef>
              <a:buFontTx/>
              <a:buNone/>
            </a:pPr>
            <a:r>
              <a:rPr lang="en-GB" altLang="en-US" sz="1600" dirty="0">
                <a:latin typeface="Tw Cen MT Condensed" pitchFamily="34" charset="0"/>
              </a:rPr>
              <a:t>The first child to sink all</a:t>
            </a:r>
          </a:p>
          <a:p>
            <a:pPr eaLnBrk="1" hangingPunct="1">
              <a:spcBef>
                <a:spcPct val="0"/>
              </a:spcBef>
              <a:buFontTx/>
              <a:buNone/>
            </a:pPr>
            <a:r>
              <a:rPr lang="en-GB" altLang="en-US" sz="1600" dirty="0">
                <a:latin typeface="Tw Cen MT Condensed" pitchFamily="34" charset="0"/>
              </a:rPr>
              <a:t>4 ships wins!</a:t>
            </a:r>
          </a:p>
          <a:p>
            <a:pPr eaLnBrk="1" hangingPunct="1">
              <a:spcBef>
                <a:spcPct val="0"/>
              </a:spcBef>
              <a:buFontTx/>
              <a:buNone/>
            </a:pPr>
            <a:r>
              <a:rPr lang="en-GB" altLang="en-US" sz="1600" dirty="0">
                <a:latin typeface="Tw Cen MT Condensed" pitchFamily="34" charset="0"/>
              </a:rPr>
              <a:t>To sink a ship a child needs to pass a ball at a cone successfully.</a:t>
            </a:r>
            <a:endParaRPr lang="en-GB" altLang="en-US" sz="1600" b="1" i="1" u="sng" dirty="0">
              <a:latin typeface="Tw Cen MT Condensed" pitchFamily="34" charset="0"/>
            </a:endParaRPr>
          </a:p>
          <a:p>
            <a:pPr eaLnBrk="1" hangingPunct="1">
              <a:spcBef>
                <a:spcPct val="0"/>
              </a:spcBef>
              <a:buFontTx/>
              <a:buNone/>
            </a:pPr>
            <a:r>
              <a:rPr lang="en-GB" altLang="en-US" sz="1600" b="1" i="1" u="sng" dirty="0">
                <a:latin typeface="Tw Cen MT Condensed" pitchFamily="34" charset="0"/>
              </a:rPr>
              <a:t>M/A to take aim from further away, L/A to move closer</a:t>
            </a:r>
          </a:p>
        </p:txBody>
      </p:sp>
      <p:sp>
        <p:nvSpPr>
          <p:cNvPr id="71" name="Oval 70"/>
          <p:cNvSpPr/>
          <p:nvPr/>
        </p:nvSpPr>
        <p:spPr>
          <a:xfrm>
            <a:off x="7127190" y="6368097"/>
            <a:ext cx="216024"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Isosceles Triangle 72"/>
          <p:cNvSpPr/>
          <p:nvPr/>
        </p:nvSpPr>
        <p:spPr>
          <a:xfrm>
            <a:off x="6228184" y="5517232"/>
            <a:ext cx="250934" cy="28803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Isosceles Triangle 73"/>
          <p:cNvSpPr/>
          <p:nvPr/>
        </p:nvSpPr>
        <p:spPr>
          <a:xfrm>
            <a:off x="6839158" y="5517232"/>
            <a:ext cx="250934" cy="288032"/>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Isosceles Triangle 74"/>
          <p:cNvSpPr/>
          <p:nvPr/>
        </p:nvSpPr>
        <p:spPr>
          <a:xfrm>
            <a:off x="7487230" y="5517232"/>
            <a:ext cx="250934" cy="288032"/>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Isosceles Triangle 75"/>
          <p:cNvSpPr/>
          <p:nvPr/>
        </p:nvSpPr>
        <p:spPr>
          <a:xfrm>
            <a:off x="8100392" y="5517232"/>
            <a:ext cx="250934" cy="288032"/>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7"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6097" t="46393" r="59247" b="29620"/>
          <a:stretch/>
        </p:blipFill>
        <p:spPr bwMode="auto">
          <a:xfrm>
            <a:off x="8023955" y="6093296"/>
            <a:ext cx="471134" cy="4337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8" name="Multiply 77"/>
          <p:cNvSpPr/>
          <p:nvPr/>
        </p:nvSpPr>
        <p:spPr>
          <a:xfrm>
            <a:off x="6964625" y="6381328"/>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9" name="Multiply 78"/>
          <p:cNvSpPr/>
          <p:nvPr/>
        </p:nvSpPr>
        <p:spPr>
          <a:xfrm>
            <a:off x="5580112" y="6381328"/>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4100" name="Picture 4" descr="Image result for hockey ball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92280" y="6195286"/>
            <a:ext cx="244819" cy="24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050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6- Lesson 5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8"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9"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0"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3" descr="http://tummax.com/wp-content/uploads/2015/05/w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179388" y="3171740"/>
            <a:ext cx="8785225" cy="3554819"/>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“French Potty!” children must freeze with their knee’s bent and their back straight! STRETCH, then repeat &amp; move to </a:t>
            </a:r>
            <a:r>
              <a:rPr lang="en-GB" sz="1500" u="sng" dirty="0">
                <a:latin typeface="Tw Cen MT Condensed" panose="020B0606020104020203" pitchFamily="34" charset="0"/>
              </a:rPr>
              <a:t>‘Getting familiar with the stick’ (see prev. lesson)</a:t>
            </a:r>
            <a:endParaRPr lang="en-GB" altLang="en-US" sz="1500" u="sng" dirty="0">
              <a:latin typeface="Tw Cen MT Condensed" panose="020B0606020104020203" pitchFamily="34" charset="0"/>
            </a:endParaRPr>
          </a:p>
          <a:p>
            <a:pPr>
              <a:spcBef>
                <a:spcPct val="0"/>
              </a:spcBef>
            </a:pPr>
            <a:r>
              <a:rPr lang="en-GB" altLang="en-US" sz="1500" u="sng" dirty="0">
                <a:latin typeface="Tw Cen MT Condensed" panose="020B0606020104020203" pitchFamily="34" charset="0"/>
              </a:rPr>
              <a:t>2. ‘4 Square’ – </a:t>
            </a:r>
            <a:r>
              <a:rPr lang="en-GB" altLang="en-US" sz="1500" dirty="0">
                <a:latin typeface="Tw Cen MT Condensed" panose="020B0606020104020203" pitchFamily="34" charset="0"/>
              </a:rPr>
              <a:t>In the game of ‘4 square’ a pitch is made up of quarters. Each team consists of 4 players (one in each quarter). The team with the ball has to attempt to pass the ball into every quarter in order they wish. When one player receives a pass, the opposition player in that quarter </a:t>
            </a:r>
            <a:r>
              <a:rPr lang="en-GB" altLang="en-US" sz="1500" u="sng" dirty="0">
                <a:latin typeface="Tw Cen MT Condensed" panose="020B0606020104020203" pitchFamily="34" charset="0"/>
              </a:rPr>
              <a:t>must</a:t>
            </a:r>
            <a:r>
              <a:rPr lang="en-GB" altLang="en-US" sz="1500" dirty="0">
                <a:latin typeface="Tw Cen MT Condensed" panose="020B0606020104020203" pitchFamily="34" charset="0"/>
              </a:rPr>
              <a:t> step out to allow him to attempt to make a pass to a team mate. The opposition stay in the remaining quarters and attempt to intercept the pass. </a:t>
            </a:r>
            <a:r>
              <a:rPr lang="en-GB" altLang="en-US" sz="1500" b="1" i="1" u="sng" dirty="0">
                <a:latin typeface="Tw Cen MT Condensed" panose="020B0606020104020203" pitchFamily="34" charset="0"/>
              </a:rPr>
              <a:t>L/A players will play in bigger area’s, M/A players play the game in smaller areas</a:t>
            </a:r>
          </a:p>
          <a:p>
            <a:pPr>
              <a:defRPr/>
            </a:pPr>
            <a:r>
              <a:rPr lang="en-GB" altLang="en-US" sz="1500" u="sng" dirty="0">
                <a:latin typeface="Tw Cen MT Condensed" panose="020B0606020104020203" pitchFamily="34" charset="0"/>
              </a:rPr>
              <a:t>3. Battleships (Passing Accuracy) - </a:t>
            </a:r>
            <a:r>
              <a:rPr lang="en-GB" sz="1500" u="sng" dirty="0">
                <a:latin typeface="Tw Cen MT Condensed" panose="020B0606020104020203" pitchFamily="34" charset="0"/>
              </a:rPr>
              <a:t>4. Battleships! – </a:t>
            </a:r>
            <a:r>
              <a:rPr lang="en-GB" sz="1500" dirty="0">
                <a:latin typeface="Tw Cen MT Condensed" panose="020B0606020104020203" pitchFamily="34" charset="0"/>
              </a:rPr>
              <a:t>For battleships the children will work in pairs. They will need 5 cones for each working group, one to mark out the passing mark, this the where the ball must be placed. The other 4 create targets (or ‘ships’). Each child has 4 lives, ‘child number 1’ must announce which colour they are aiming at. If they hit that colour with their pass, they sink the ship! It is then ‘child number 2’s’ turn to try and sink a ship. The child that sinks all 4 ships first wins! </a:t>
            </a:r>
            <a:r>
              <a:rPr lang="en-GB" sz="1500" b="1" i="1" u="sng" dirty="0">
                <a:latin typeface="Tw Cen MT Condensed" panose="020B0606020104020203" pitchFamily="34" charset="0"/>
              </a:rPr>
              <a:t>L/A take aim from closer together, replace cones with larger targets if you need to. M/A take aim from further away!</a:t>
            </a:r>
          </a:p>
          <a:p>
            <a:pPr>
              <a:defRPr/>
            </a:pPr>
            <a:endParaRPr lang="en-GB" sz="1500" b="1" i="1" u="sng" dirty="0">
              <a:latin typeface="Tw Cen MT Condensed" panose="020B0606020104020203" pitchFamily="34" charset="0"/>
            </a:endParaRPr>
          </a:p>
          <a:p>
            <a:pPr>
              <a:defRPr/>
            </a:pPr>
            <a:r>
              <a:rPr lang="en-GB" sz="1500" u="sng" dirty="0">
                <a:latin typeface="Tw Cen MT Condensed" panose="020B0606020104020203" pitchFamily="34" charset="0"/>
              </a:rPr>
              <a:t>4. Open &amp; Fire! – </a:t>
            </a:r>
            <a:r>
              <a:rPr lang="en-GB" sz="1500" dirty="0">
                <a:latin typeface="Tw Cen MT Condensed" panose="020B0606020104020203" pitchFamily="34" charset="0"/>
              </a:rPr>
              <a:t>Using the same equipment and organisation as battleships, modify the activity so it becomes ‘Open &amp; Fire’!</a:t>
            </a:r>
          </a:p>
          <a:p>
            <a:pPr>
              <a:defRPr/>
            </a:pPr>
            <a:r>
              <a:rPr lang="en-GB" sz="1500" dirty="0">
                <a:latin typeface="Tw Cen MT Condensed" panose="020B0606020104020203" pitchFamily="34" charset="0"/>
              </a:rPr>
              <a:t>This time one player takes the role of the feeder, they pass the ball to the other player who controls the ball, dribbles around the cones and then shoots at the targets! Let the shooters have ¾ shots before asking them to swap roles. </a:t>
            </a:r>
            <a:r>
              <a:rPr lang="en-GB" sz="1500" b="1" i="1" u="sng" dirty="0">
                <a:latin typeface="Tw Cen MT Condensed" panose="020B0606020104020203" pitchFamily="34" charset="0"/>
              </a:rPr>
              <a:t>Ask your M/A to  shoot from further away!</a:t>
            </a:r>
            <a:r>
              <a:rPr lang="en-GB" sz="1500" dirty="0">
                <a:latin typeface="Tw Cen MT Condensed" panose="020B0606020104020203" pitchFamily="34" charset="0"/>
              </a:rPr>
              <a:t> </a:t>
            </a:r>
            <a:endParaRPr lang="en-GB" sz="1500" u="sng" dirty="0">
              <a:latin typeface="Tw Cen MT Condensed" panose="020B0606020104020203" pitchFamily="34" charset="0"/>
            </a:endParaRPr>
          </a:p>
        </p:txBody>
      </p:sp>
      <p:sp>
        <p:nvSpPr>
          <p:cNvPr id="13"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6" name="Subtitle 2"/>
          <p:cNvSpPr txBox="1">
            <a:spLocks/>
          </p:cNvSpPr>
          <p:nvPr/>
        </p:nvSpPr>
        <p:spPr bwMode="auto">
          <a:xfrm>
            <a:off x="179388" y="765175"/>
            <a:ext cx="3240087" cy="1152525"/>
          </a:xfrm>
          <a:prstGeom prst="rect">
            <a:avLst/>
          </a:prstGeom>
          <a:solidFill>
            <a:schemeClr val="tx2">
              <a:lumMod val="40000"/>
              <a:lumOff val="60000"/>
            </a:schemeClr>
          </a:solidFill>
          <a:ln w="9525">
            <a:solidFill>
              <a:schemeClr val="tx1"/>
            </a:solid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1 –  Develop pupil’s ability to pass the Hockey ball to teammates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2 –  Develop pupil’s ability to apply skill in a competitive environment </a:t>
            </a:r>
          </a:p>
        </p:txBody>
      </p:sp>
      <p:sp>
        <p:nvSpPr>
          <p:cNvPr id="17" name="Subtitle 2"/>
          <p:cNvSpPr txBox="1">
            <a:spLocks/>
          </p:cNvSpPr>
          <p:nvPr/>
        </p:nvSpPr>
        <p:spPr>
          <a:xfrm>
            <a:off x="3492500" y="765175"/>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can stop and pass the ball in isolation with consistency (4/5 times out of 5 at 5m distance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can stop and pass the ball in a conditioned game scenario with moderate consistency (2/3 times out of 5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pupils use teaching points to help others improve their technique?</a:t>
            </a:r>
          </a:p>
        </p:txBody>
      </p:sp>
      <p:pic>
        <p:nvPicPr>
          <p:cNvPr id="18"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3"/>
          <p:cNvSpPr txBox="1">
            <a:spLocks noChangeArrowheads="1"/>
          </p:cNvSpPr>
          <p:nvPr/>
        </p:nvSpPr>
        <p:spPr bwMode="auto">
          <a:xfrm>
            <a:off x="179388" y="2332757"/>
            <a:ext cx="8785225"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 </a:t>
            </a:r>
            <a:r>
              <a:rPr lang="en-GB" altLang="en-US" sz="1600" dirty="0">
                <a:latin typeface="Tw Cen MT Condensed" pitchFamily="34" charset="0"/>
              </a:rPr>
              <a:t> 4 (</a:t>
            </a:r>
            <a:r>
              <a:rPr lang="en-GB" altLang="en-US" sz="1600" dirty="0">
                <a:latin typeface="Tw Cen MT Condensed" panose="020B0606020104020203" pitchFamily="34" charset="0"/>
                <a:cs typeface="Narkisim" panose="020E0502050101010101" pitchFamily="34" charset="-79"/>
              </a:rPr>
              <a:t>Display an understanding of fair play, working well with others and leading a medium sized group). 5 (Field, defend and attack tactically by anticipating the direction of play). 6 (Utilise new skills in competitive situations, as an individual or part of a team). </a:t>
            </a:r>
          </a:p>
        </p:txBody>
      </p:sp>
    </p:spTree>
    <p:extLst>
      <p:ext uri="{BB962C8B-B14F-4D97-AF65-F5344CB8AC3E}">
        <p14:creationId xmlns:p14="http://schemas.microsoft.com/office/powerpoint/2010/main" val="3327957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TotalTime>
  <Words>4683</Words>
  <Application>Microsoft Office PowerPoint</Application>
  <PresentationFormat>On-screen Show (4:3)</PresentationFormat>
  <Paragraphs>296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Tw Cen MT Condensed</vt:lpstr>
      <vt:lpstr>Tw Cen MT Condensed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Jonathan Elms</cp:lastModifiedBy>
  <cp:revision>58</cp:revision>
  <dcterms:created xsi:type="dcterms:W3CDTF">2016-12-02T13:20:59Z</dcterms:created>
  <dcterms:modified xsi:type="dcterms:W3CDTF">2024-01-18T11:32:24Z</dcterms:modified>
</cp:coreProperties>
</file>